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22"/>
  </p:notesMasterIdLst>
  <p:sldIdLst>
    <p:sldId id="256" r:id="rId2"/>
    <p:sldId id="257" r:id="rId3"/>
    <p:sldId id="274" r:id="rId4"/>
    <p:sldId id="267" r:id="rId5"/>
    <p:sldId id="276" r:id="rId6"/>
    <p:sldId id="259" r:id="rId7"/>
    <p:sldId id="277" r:id="rId8"/>
    <p:sldId id="278" r:id="rId9"/>
    <p:sldId id="279" r:id="rId10"/>
    <p:sldId id="280" r:id="rId11"/>
    <p:sldId id="282" r:id="rId12"/>
    <p:sldId id="289" r:id="rId13"/>
    <p:sldId id="273" r:id="rId14"/>
    <p:sldId id="287" r:id="rId15"/>
    <p:sldId id="268" r:id="rId16"/>
    <p:sldId id="269" r:id="rId17"/>
    <p:sldId id="290" r:id="rId18"/>
    <p:sldId id="262" r:id="rId19"/>
    <p:sldId id="264" r:id="rId20"/>
    <p:sldId id="266" r:id="rId2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604" autoAdjust="0"/>
  </p:normalViewPr>
  <p:slideViewPr>
    <p:cSldViewPr snapToGrid="0">
      <p:cViewPr>
        <p:scale>
          <a:sx n="66" d="100"/>
          <a:sy n="66" d="100"/>
        </p:scale>
        <p:origin x="-1002" y="-264"/>
      </p:cViewPr>
      <p:guideLst>
        <p:guide orient="horz" pos="2160"/>
        <p:guide pos="3840"/>
      </p:guideLst>
    </p:cSldViewPr>
  </p:slideViewPr>
  <p:outlineViewPr>
    <p:cViewPr>
      <p:scale>
        <a:sx n="33" d="100"/>
        <a:sy n="33" d="100"/>
      </p:scale>
      <p:origin x="0" y="-214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btrust-sbs01\public\SDRESCHER\CWEA\Raw%20Data%20Rain%20Garden%20and%20Bioretentions%20from%202000%20to%20present_Reviewed%20Files%20ONLY_0415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btrust-sbs01\public\SDRESCHER\CWEA\Raw%20Data%20Rain%20Garden%20and%20Bioretentions%20from%202000%20to%20present_Reviewed%20Files%20ONLY_04141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btrust-sbs01\public\SDRESCHER\CWEA\Raw%20Data%20Rain%20Garden%20and%20Bioretentions%20from%202000%20to%20present_Reviewed%20Files%20ONLY_041515.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btrust-sbs01\public\SDRESCHER\CWEA\Raw%20Data%20Rain%20Garden%20and%20Bioretentions%20from%202000%20to%20present_Reviewed%20Files%20ONLY_0415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btrust-sbs01\public\SDRESCHER\CWEA\Raw%20Data%20Rain%20Garden%20and%20Bioretentions%20from%202000%20to%20present_Reviewed%20Files%20ONLY_041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aseline="0"/>
            </a:pPr>
            <a:r>
              <a:rPr lang="en-US" sz="2400" baseline="0" dirty="0"/>
              <a:t>Project </a:t>
            </a:r>
            <a:r>
              <a:rPr lang="en-US" sz="2400" baseline="0" dirty="0" smtClean="0"/>
              <a:t>Cost (n=50)</a:t>
            </a:r>
            <a:endParaRPr lang="en-US" sz="2400" baseline="0" dirty="0"/>
          </a:p>
        </c:rich>
      </c:tx>
      <c:layout/>
      <c:overlay val="0"/>
    </c:title>
    <c:autoTitleDeleted val="0"/>
    <c:plotArea>
      <c:layout/>
      <c:barChart>
        <c:barDir val="col"/>
        <c:grouping val="clustered"/>
        <c:varyColors val="0"/>
        <c:ser>
          <c:idx val="0"/>
          <c:order val="0"/>
          <c:spPr>
            <a:solidFill>
              <a:srgbClr val="0070C0"/>
            </a:solidFill>
          </c:spPr>
          <c:invertIfNegative val="0"/>
          <c:cat>
            <c:strRef>
              <c:f>figures!$M$2:$N$2</c:f>
              <c:strCache>
                <c:ptCount val="2"/>
                <c:pt idx="0">
                  <c:v>CBT Paid </c:v>
                </c:pt>
                <c:pt idx="1">
                  <c:v>Total Paid</c:v>
                </c:pt>
              </c:strCache>
            </c:strRef>
          </c:cat>
          <c:val>
            <c:numRef>
              <c:f>figures!$M$3:$N$3</c:f>
              <c:numCache>
                <c:formatCode>_("$"* #,##0_);_("$"* \(#,##0\);_("$"* "-"??_);_(@_)</c:formatCode>
                <c:ptCount val="2"/>
                <c:pt idx="0">
                  <c:v>1682579.7171428571</c:v>
                </c:pt>
                <c:pt idx="1">
                  <c:v>2609632.4171428573</c:v>
                </c:pt>
              </c:numCache>
            </c:numRef>
          </c:val>
        </c:ser>
        <c:dLbls>
          <c:showLegendKey val="0"/>
          <c:showVal val="0"/>
          <c:showCatName val="0"/>
          <c:showSerName val="0"/>
          <c:showPercent val="0"/>
          <c:showBubbleSize val="0"/>
        </c:dLbls>
        <c:gapWidth val="150"/>
        <c:axId val="95954048"/>
        <c:axId val="95955584"/>
      </c:barChart>
      <c:catAx>
        <c:axId val="95954048"/>
        <c:scaling>
          <c:orientation val="minMax"/>
        </c:scaling>
        <c:delete val="0"/>
        <c:axPos val="b"/>
        <c:numFmt formatCode="General" sourceLinked="0"/>
        <c:majorTickMark val="out"/>
        <c:minorTickMark val="none"/>
        <c:tickLblPos val="nextTo"/>
        <c:txPr>
          <a:bodyPr/>
          <a:lstStyle/>
          <a:p>
            <a:pPr>
              <a:defRPr sz="1800" baseline="0"/>
            </a:pPr>
            <a:endParaRPr lang="en-US"/>
          </a:p>
        </c:txPr>
        <c:crossAx val="95955584"/>
        <c:crosses val="autoZero"/>
        <c:auto val="1"/>
        <c:lblAlgn val="ctr"/>
        <c:lblOffset val="100"/>
        <c:noMultiLvlLbl val="0"/>
      </c:catAx>
      <c:valAx>
        <c:axId val="95955584"/>
        <c:scaling>
          <c:orientation val="minMax"/>
        </c:scaling>
        <c:delete val="0"/>
        <c:axPos val="l"/>
        <c:majorGridlines/>
        <c:numFmt formatCode="_(&quot;$&quot;* #,##0_);_(&quot;$&quot;* \(#,##0\);_(&quot;$&quot;* &quot;-&quot;??_);_(@_)" sourceLinked="1"/>
        <c:majorTickMark val="out"/>
        <c:minorTickMark val="none"/>
        <c:tickLblPos val="nextTo"/>
        <c:txPr>
          <a:bodyPr/>
          <a:lstStyle/>
          <a:p>
            <a:pPr>
              <a:defRPr sz="1800" baseline="0"/>
            </a:pPr>
            <a:endParaRPr lang="en-US"/>
          </a:p>
        </c:txPr>
        <c:crossAx val="959540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figures!$BT$9</c:f>
              <c:strCache>
                <c:ptCount val="1"/>
                <c:pt idx="0">
                  <c:v>design cost ($/SA (sq ft))</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errBars>
            <c:errBarType val="both"/>
            <c:errValType val="cust"/>
            <c:noEndCap val="0"/>
            <c:plus>
              <c:numRef>
                <c:f>figures!$BU$10:$BW$10</c:f>
                <c:numCache>
                  <c:formatCode>General</c:formatCode>
                  <c:ptCount val="3"/>
                  <c:pt idx="0">
                    <c:v>1.0332105142367509</c:v>
                  </c:pt>
                  <c:pt idx="1">
                    <c:v>6.7566910336947927</c:v>
                  </c:pt>
                  <c:pt idx="2">
                    <c:v>1.461180322020093</c:v>
                  </c:pt>
                </c:numCache>
              </c:numRef>
            </c:plus>
            <c:minus>
              <c:numRef>
                <c:f>figures!$BU$10:$BW$10</c:f>
                <c:numCache>
                  <c:formatCode>General</c:formatCode>
                  <c:ptCount val="3"/>
                  <c:pt idx="0">
                    <c:v>1.0332105142367509</c:v>
                  </c:pt>
                  <c:pt idx="1">
                    <c:v>6.7566910336947927</c:v>
                  </c:pt>
                  <c:pt idx="2">
                    <c:v>1.461180322020093</c:v>
                  </c:pt>
                </c:numCache>
              </c:numRef>
            </c:minus>
          </c:errBars>
          <c:cat>
            <c:strRef>
              <c:f>figures!$BU$8:$BW$8</c:f>
              <c:strCache>
                <c:ptCount val="3"/>
                <c:pt idx="0">
                  <c:v>design &amp; build</c:v>
                </c:pt>
                <c:pt idx="1">
                  <c:v>design</c:v>
                </c:pt>
                <c:pt idx="2">
                  <c:v>build</c:v>
                </c:pt>
              </c:strCache>
            </c:strRef>
          </c:cat>
          <c:val>
            <c:numRef>
              <c:f>figures!$BU$9:$BW$9</c:f>
              <c:numCache>
                <c:formatCode>_("$"* #,##0_);_("$"* \(#,##0\);_("$"* "-"??_);_(@_)</c:formatCode>
                <c:ptCount val="3"/>
                <c:pt idx="0">
                  <c:v>2.4222826718342723</c:v>
                </c:pt>
                <c:pt idx="1">
                  <c:v>12.784463225942433</c:v>
                </c:pt>
              </c:numCache>
            </c:numRef>
          </c:val>
        </c:ser>
        <c:ser>
          <c:idx val="1"/>
          <c:order val="1"/>
          <c:tx>
            <c:strRef>
              <c:f>figures!$BT$11</c:f>
              <c:strCache>
                <c:ptCount val="1"/>
                <c:pt idx="0">
                  <c:v>build cost  ($/SA (sq ft))</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errBars>
            <c:errBarType val="both"/>
            <c:errValType val="cust"/>
            <c:noEndCap val="0"/>
            <c:plus>
              <c:numRef>
                <c:f>figures!$BU$12:$BW$12</c:f>
                <c:numCache>
                  <c:formatCode>General</c:formatCode>
                  <c:ptCount val="3"/>
                  <c:pt idx="0">
                    <c:v>8.7061068122233518</c:v>
                  </c:pt>
                  <c:pt idx="2">
                    <c:v>6.8553484086171972</c:v>
                  </c:pt>
                </c:numCache>
              </c:numRef>
            </c:plus>
            <c:minus>
              <c:numRef>
                <c:f>figures!$BU$12:$BW$12</c:f>
                <c:numCache>
                  <c:formatCode>General</c:formatCode>
                  <c:ptCount val="3"/>
                  <c:pt idx="0">
                    <c:v>8.7061068122233518</c:v>
                  </c:pt>
                  <c:pt idx="2">
                    <c:v>6.8553484086171972</c:v>
                  </c:pt>
                </c:numCache>
              </c:numRef>
            </c:minus>
          </c:errBars>
          <c:cat>
            <c:strRef>
              <c:f>figures!$BU$8:$BW$8</c:f>
              <c:strCache>
                <c:ptCount val="3"/>
                <c:pt idx="0">
                  <c:v>design &amp; build</c:v>
                </c:pt>
                <c:pt idx="1">
                  <c:v>design</c:v>
                </c:pt>
                <c:pt idx="2">
                  <c:v>build</c:v>
                </c:pt>
              </c:strCache>
            </c:strRef>
          </c:cat>
          <c:val>
            <c:numRef>
              <c:f>figures!$BU$11:$BW$11</c:f>
              <c:numCache>
                <c:formatCode>General</c:formatCode>
                <c:ptCount val="3"/>
                <c:pt idx="0" formatCode="_(&quot;$&quot;* #,##0_);_(&quot;$&quot;* \(#,##0\);_(&quot;$&quot;* &quot;-&quot;??_);_(@_)">
                  <c:v>31.351143193850913</c:v>
                </c:pt>
                <c:pt idx="2" formatCode="_(&quot;$&quot;* #,##0_);_(&quot;$&quot;* \(#,##0\);_(&quot;$&quot;* &quot;-&quot;??_);_(@_)">
                  <c:v>38.985330083137924</c:v>
                </c:pt>
              </c:numCache>
            </c:numRef>
          </c:val>
        </c:ser>
        <c:dLbls>
          <c:showLegendKey val="0"/>
          <c:showVal val="0"/>
          <c:showCatName val="0"/>
          <c:showSerName val="0"/>
          <c:showPercent val="0"/>
          <c:showBubbleSize val="0"/>
        </c:dLbls>
        <c:gapWidth val="150"/>
        <c:axId val="96660480"/>
        <c:axId val="96662272"/>
      </c:barChart>
      <c:catAx>
        <c:axId val="96660480"/>
        <c:scaling>
          <c:orientation val="minMax"/>
        </c:scaling>
        <c:delete val="0"/>
        <c:axPos val="b"/>
        <c:majorTickMark val="out"/>
        <c:minorTickMark val="none"/>
        <c:tickLblPos val="nextTo"/>
        <c:txPr>
          <a:bodyPr/>
          <a:lstStyle/>
          <a:p>
            <a:pPr>
              <a:defRPr sz="1800"/>
            </a:pPr>
            <a:endParaRPr lang="en-US"/>
          </a:p>
        </c:txPr>
        <c:crossAx val="96662272"/>
        <c:crosses val="autoZero"/>
        <c:auto val="1"/>
        <c:lblAlgn val="ctr"/>
        <c:lblOffset val="100"/>
        <c:noMultiLvlLbl val="0"/>
      </c:catAx>
      <c:valAx>
        <c:axId val="96662272"/>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6660480"/>
        <c:crosses val="autoZero"/>
        <c:crossBetween val="between"/>
      </c:valAx>
    </c:plotArea>
    <c:legend>
      <c:legendPos val="r"/>
      <c:layout>
        <c:manualLayout>
          <c:xMode val="edge"/>
          <c:yMode val="edge"/>
          <c:x val="0.67398218678385469"/>
          <c:y val="0.37596356186594349"/>
          <c:w val="0.28687522593992615"/>
          <c:h val="0.33707788739788774"/>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u="none" strike="noStrike" baseline="0">
                <a:effectLst/>
              </a:rPr>
              <a:t>Average Cost of Western Shore and Eastern Shore per Surface Area (ft</a:t>
            </a:r>
            <a:r>
              <a:rPr lang="en-US" sz="2400" b="1" i="0" u="none" strike="noStrike" baseline="30000">
                <a:effectLst/>
              </a:rPr>
              <a:t>2</a:t>
            </a:r>
            <a:r>
              <a:rPr lang="en-US" sz="2400" b="1" i="0" u="none" strike="noStrike" baseline="0">
                <a:effectLst/>
              </a:rPr>
              <a:t>)</a:t>
            </a:r>
            <a:endParaRPr lang="en-US" sz="2400"/>
          </a:p>
        </c:rich>
      </c:tx>
      <c:layout/>
      <c:overlay val="0"/>
    </c:title>
    <c:autoTitleDeleted val="0"/>
    <c:plotArea>
      <c:layout/>
      <c:barChart>
        <c:barDir val="col"/>
        <c:grouping val="clustered"/>
        <c:varyColors val="0"/>
        <c:ser>
          <c:idx val="0"/>
          <c:order val="0"/>
          <c:tx>
            <c:strRef>
              <c:f>'Fig EW'!$M$2</c:f>
              <c:strCache>
                <c:ptCount val="1"/>
                <c:pt idx="0">
                  <c:v>Western Shore</c:v>
                </c:pt>
              </c:strCache>
            </c:strRef>
          </c:tx>
          <c:invertIfNegative val="0"/>
          <c:errBars>
            <c:errBarType val="both"/>
            <c:errValType val="cust"/>
            <c:noEndCap val="0"/>
            <c:plus>
              <c:numRef>
                <c:f>'Fig EW'!$N$3:$N$5</c:f>
                <c:numCache>
                  <c:formatCode>General</c:formatCode>
                  <c:ptCount val="3"/>
                  <c:pt idx="0">
                    <c:v>5.7780756283034007</c:v>
                  </c:pt>
                  <c:pt idx="1">
                    <c:v>11.290223069493752</c:v>
                  </c:pt>
                  <c:pt idx="2">
                    <c:v>8.8634243192088746</c:v>
                  </c:pt>
                </c:numCache>
              </c:numRef>
            </c:plus>
            <c:minus>
              <c:numRef>
                <c:f>'Fig EW'!$N$3:$N$5</c:f>
                <c:numCache>
                  <c:formatCode>General</c:formatCode>
                  <c:ptCount val="3"/>
                  <c:pt idx="0">
                    <c:v>5.7780756283034007</c:v>
                  </c:pt>
                  <c:pt idx="1">
                    <c:v>11.290223069493752</c:v>
                  </c:pt>
                  <c:pt idx="2">
                    <c:v>8.8634243192088746</c:v>
                  </c:pt>
                </c:numCache>
              </c:numRef>
            </c:minus>
          </c:errBars>
          <c:cat>
            <c:strRef>
              <c:f>'Fig EW'!$L$3:$L$5</c:f>
              <c:strCache>
                <c:ptCount val="3"/>
                <c:pt idx="0">
                  <c:v>Design &amp; Build</c:v>
                </c:pt>
                <c:pt idx="1">
                  <c:v>Design</c:v>
                </c:pt>
                <c:pt idx="2">
                  <c:v>Build </c:v>
                </c:pt>
              </c:strCache>
            </c:strRef>
          </c:cat>
          <c:val>
            <c:numRef>
              <c:f>'Fig EW'!$M$3:$M$5</c:f>
              <c:numCache>
                <c:formatCode>_("$"* #,##0_);_("$"* \(#,##0\);_("$"* "-"??_);_(@_)</c:formatCode>
                <c:ptCount val="3"/>
                <c:pt idx="0">
                  <c:v>30.906862455756443</c:v>
                </c:pt>
                <c:pt idx="1">
                  <c:v>19.927568048921895</c:v>
                </c:pt>
                <c:pt idx="2">
                  <c:v>52.309163050711994</c:v>
                </c:pt>
              </c:numCache>
            </c:numRef>
          </c:val>
        </c:ser>
        <c:ser>
          <c:idx val="1"/>
          <c:order val="1"/>
          <c:tx>
            <c:strRef>
              <c:f>'Fig EW'!$O$2</c:f>
              <c:strCache>
                <c:ptCount val="1"/>
                <c:pt idx="0">
                  <c:v>Eastern Shore</c:v>
                </c:pt>
              </c:strCache>
            </c:strRef>
          </c:tx>
          <c:invertIfNegative val="0"/>
          <c:errBars>
            <c:errBarType val="both"/>
            <c:errValType val="cust"/>
            <c:noEndCap val="0"/>
            <c:plus>
              <c:numRef>
                <c:f>'Fig EW'!$P$3:$P$5</c:f>
                <c:numCache>
                  <c:formatCode>General</c:formatCode>
                  <c:ptCount val="3"/>
                  <c:pt idx="0">
                    <c:v>0.18956639627930325</c:v>
                  </c:pt>
                  <c:pt idx="1">
                    <c:v>1.9498338761487695</c:v>
                  </c:pt>
                  <c:pt idx="2">
                    <c:v>0.74971882484470787</c:v>
                  </c:pt>
                </c:numCache>
              </c:numRef>
            </c:plus>
            <c:minus>
              <c:numRef>
                <c:f>'Fig EW'!$P$3:$P$5</c:f>
                <c:numCache>
                  <c:formatCode>General</c:formatCode>
                  <c:ptCount val="3"/>
                  <c:pt idx="0">
                    <c:v>0.18956639627930325</c:v>
                  </c:pt>
                  <c:pt idx="1">
                    <c:v>1.9498338761487695</c:v>
                  </c:pt>
                  <c:pt idx="2">
                    <c:v>0.74971882484470787</c:v>
                  </c:pt>
                </c:numCache>
              </c:numRef>
            </c:minus>
          </c:errBars>
          <c:cat>
            <c:strRef>
              <c:f>'Fig EW'!$L$3:$L$5</c:f>
              <c:strCache>
                <c:ptCount val="3"/>
                <c:pt idx="0">
                  <c:v>Design &amp; Build</c:v>
                </c:pt>
                <c:pt idx="1">
                  <c:v>Design</c:v>
                </c:pt>
                <c:pt idx="2">
                  <c:v>Build </c:v>
                </c:pt>
              </c:strCache>
            </c:strRef>
          </c:cat>
          <c:val>
            <c:numRef>
              <c:f>'Fig EW'!$O$3:$O$5</c:f>
              <c:numCache>
                <c:formatCode>_("$"* #,##0_);_("$"* \(#,##0\);_("$"* "-"??_);_(@_)</c:formatCode>
                <c:ptCount val="3"/>
                <c:pt idx="0">
                  <c:v>22.042291666666664</c:v>
                </c:pt>
                <c:pt idx="1">
                  <c:v>4.8733159388783562</c:v>
                </c:pt>
                <c:pt idx="2">
                  <c:v>29.081785714285715</c:v>
                </c:pt>
              </c:numCache>
            </c:numRef>
          </c:val>
        </c:ser>
        <c:dLbls>
          <c:showLegendKey val="0"/>
          <c:showVal val="0"/>
          <c:showCatName val="0"/>
          <c:showSerName val="0"/>
          <c:showPercent val="0"/>
          <c:showBubbleSize val="0"/>
        </c:dLbls>
        <c:gapWidth val="150"/>
        <c:axId val="95987200"/>
        <c:axId val="95988736"/>
      </c:barChart>
      <c:catAx>
        <c:axId val="95987200"/>
        <c:scaling>
          <c:orientation val="minMax"/>
        </c:scaling>
        <c:delete val="0"/>
        <c:axPos val="b"/>
        <c:majorTickMark val="out"/>
        <c:minorTickMark val="none"/>
        <c:tickLblPos val="nextTo"/>
        <c:txPr>
          <a:bodyPr/>
          <a:lstStyle/>
          <a:p>
            <a:pPr>
              <a:defRPr sz="1800"/>
            </a:pPr>
            <a:endParaRPr lang="en-US"/>
          </a:p>
        </c:txPr>
        <c:crossAx val="95988736"/>
        <c:crosses val="autoZero"/>
        <c:auto val="1"/>
        <c:lblAlgn val="ctr"/>
        <c:lblOffset val="100"/>
        <c:noMultiLvlLbl val="0"/>
      </c:catAx>
      <c:valAx>
        <c:axId val="95988736"/>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5987200"/>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Average Cost of Western Shore and Eastern Shore per Contributing</a:t>
            </a:r>
            <a:r>
              <a:rPr lang="en-US" sz="2400" baseline="0"/>
              <a:t> Drainage Area (ac)</a:t>
            </a:r>
            <a:r>
              <a:rPr lang="en-US" sz="2400"/>
              <a:t> </a:t>
            </a:r>
          </a:p>
        </c:rich>
      </c:tx>
      <c:layout/>
      <c:overlay val="0"/>
    </c:title>
    <c:autoTitleDeleted val="0"/>
    <c:plotArea>
      <c:layout/>
      <c:barChart>
        <c:barDir val="col"/>
        <c:grouping val="clustered"/>
        <c:varyColors val="0"/>
        <c:ser>
          <c:idx val="0"/>
          <c:order val="0"/>
          <c:tx>
            <c:strRef>
              <c:f>'Fig EW'!$B$2</c:f>
              <c:strCache>
                <c:ptCount val="1"/>
                <c:pt idx="0">
                  <c:v>Western Shore</c:v>
                </c:pt>
              </c:strCache>
            </c:strRef>
          </c:tx>
          <c:invertIfNegative val="0"/>
          <c:errBars>
            <c:errBarType val="both"/>
            <c:errValType val="cust"/>
            <c:noEndCap val="0"/>
            <c:plus>
              <c:numRef>
                <c:f>'Fig EW'!$C$3:$C$5</c:f>
                <c:numCache>
                  <c:formatCode>General</c:formatCode>
                  <c:ptCount val="3"/>
                  <c:pt idx="0">
                    <c:v>11205.1260603099</c:v>
                  </c:pt>
                  <c:pt idx="1">
                    <c:v>11240.875675675681</c:v>
                  </c:pt>
                  <c:pt idx="2">
                    <c:v>32491.118400097239</c:v>
                  </c:pt>
                </c:numCache>
              </c:numRef>
            </c:plus>
            <c:minus>
              <c:numRef>
                <c:f>'Fig EW'!$C$3:$C$5</c:f>
                <c:numCache>
                  <c:formatCode>General</c:formatCode>
                  <c:ptCount val="3"/>
                  <c:pt idx="0">
                    <c:v>11205.1260603099</c:v>
                  </c:pt>
                  <c:pt idx="1">
                    <c:v>11240.875675675681</c:v>
                  </c:pt>
                  <c:pt idx="2">
                    <c:v>32491.118400097239</c:v>
                  </c:pt>
                </c:numCache>
              </c:numRef>
            </c:minus>
          </c:errBars>
          <c:cat>
            <c:strRef>
              <c:f>'Fig EW'!$A$3:$A$5</c:f>
              <c:strCache>
                <c:ptCount val="3"/>
                <c:pt idx="0">
                  <c:v>Design &amp; Build</c:v>
                </c:pt>
                <c:pt idx="1">
                  <c:v>Design</c:v>
                </c:pt>
                <c:pt idx="2">
                  <c:v>Build</c:v>
                </c:pt>
              </c:strCache>
            </c:strRef>
          </c:cat>
          <c:val>
            <c:numRef>
              <c:f>'Fig EW'!$B$3:$B$5</c:f>
              <c:numCache>
                <c:formatCode>_("$"* #,##0_);_("$"* \(#,##0\);_("$"* "-"??_);_(@_)</c:formatCode>
                <c:ptCount val="3"/>
                <c:pt idx="0">
                  <c:v>64118.820077348966</c:v>
                </c:pt>
                <c:pt idx="1">
                  <c:v>34889.524324324324</c:v>
                </c:pt>
                <c:pt idx="2">
                  <c:v>71021.968990731926</c:v>
                </c:pt>
              </c:numCache>
            </c:numRef>
          </c:val>
        </c:ser>
        <c:ser>
          <c:idx val="1"/>
          <c:order val="1"/>
          <c:tx>
            <c:strRef>
              <c:f>'Fig EW'!$D$2</c:f>
              <c:strCache>
                <c:ptCount val="1"/>
                <c:pt idx="0">
                  <c:v>Eastern Shore</c:v>
                </c:pt>
              </c:strCache>
            </c:strRef>
          </c:tx>
          <c:invertIfNegative val="0"/>
          <c:errBars>
            <c:errBarType val="both"/>
            <c:errValType val="cust"/>
            <c:noEndCap val="0"/>
            <c:plus>
              <c:numRef>
                <c:f>'Fig EW'!$E$3:$E$5</c:f>
                <c:numCache>
                  <c:formatCode>General</c:formatCode>
                  <c:ptCount val="3"/>
                  <c:pt idx="0">
                    <c:v>6202.4560894622255</c:v>
                  </c:pt>
                </c:numCache>
              </c:numRef>
            </c:plus>
            <c:minus>
              <c:numRef>
                <c:f>'Fig EW'!$E$3:$E$5</c:f>
                <c:numCache>
                  <c:formatCode>General</c:formatCode>
                  <c:ptCount val="3"/>
                  <c:pt idx="0">
                    <c:v>6202.4560894622255</c:v>
                  </c:pt>
                </c:numCache>
              </c:numRef>
            </c:minus>
          </c:errBars>
          <c:cat>
            <c:strRef>
              <c:f>'Fig EW'!$A$3:$A$5</c:f>
              <c:strCache>
                <c:ptCount val="3"/>
                <c:pt idx="0">
                  <c:v>Design &amp; Build</c:v>
                </c:pt>
                <c:pt idx="1">
                  <c:v>Design</c:v>
                </c:pt>
                <c:pt idx="2">
                  <c:v>Build</c:v>
                </c:pt>
              </c:strCache>
            </c:strRef>
          </c:cat>
          <c:val>
            <c:numRef>
              <c:f>'Fig EW'!$D$3:$D$5</c:f>
              <c:numCache>
                <c:formatCode>_("$"* #,##0_);_("$"* \(#,##0\);_("$"* "-"??_);_(@_)</c:formatCode>
                <c:ptCount val="3"/>
                <c:pt idx="0">
                  <c:v>27200.401053394911</c:v>
                </c:pt>
                <c:pt idx="1">
                  <c:v>3736.1938958707351</c:v>
                </c:pt>
                <c:pt idx="2">
                  <c:v>122834.05971750403</c:v>
                </c:pt>
              </c:numCache>
            </c:numRef>
          </c:val>
        </c:ser>
        <c:dLbls>
          <c:showLegendKey val="0"/>
          <c:showVal val="0"/>
          <c:showCatName val="0"/>
          <c:showSerName val="0"/>
          <c:showPercent val="0"/>
          <c:showBubbleSize val="0"/>
        </c:dLbls>
        <c:gapWidth val="150"/>
        <c:axId val="97637888"/>
        <c:axId val="97639424"/>
      </c:barChart>
      <c:catAx>
        <c:axId val="97637888"/>
        <c:scaling>
          <c:orientation val="minMax"/>
        </c:scaling>
        <c:delete val="0"/>
        <c:axPos val="b"/>
        <c:majorTickMark val="out"/>
        <c:minorTickMark val="none"/>
        <c:tickLblPos val="nextTo"/>
        <c:txPr>
          <a:bodyPr/>
          <a:lstStyle/>
          <a:p>
            <a:pPr>
              <a:defRPr sz="1800"/>
            </a:pPr>
            <a:endParaRPr lang="en-US"/>
          </a:p>
        </c:txPr>
        <c:crossAx val="97639424"/>
        <c:crosses val="autoZero"/>
        <c:auto val="1"/>
        <c:lblAlgn val="ctr"/>
        <c:lblOffset val="100"/>
        <c:noMultiLvlLbl val="0"/>
      </c:catAx>
      <c:valAx>
        <c:axId val="97639424"/>
        <c:scaling>
          <c:orientation val="minMax"/>
          <c:max val="200000"/>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7637888"/>
        <c:crosses val="autoZero"/>
        <c:crossBetween val="between"/>
        <c:majorUnit val="50000"/>
      </c:valAx>
    </c:plotArea>
    <c:legend>
      <c:legendPos val="r"/>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Average Cost of Western Shore and Eastern Shore per IC Contributing</a:t>
            </a:r>
            <a:r>
              <a:rPr lang="en-US" sz="2400" baseline="0"/>
              <a:t> Drainage Area (ac)</a:t>
            </a:r>
            <a:r>
              <a:rPr lang="en-US" sz="2400"/>
              <a:t> </a:t>
            </a:r>
          </a:p>
        </c:rich>
      </c:tx>
      <c:layout/>
      <c:overlay val="0"/>
    </c:title>
    <c:autoTitleDeleted val="0"/>
    <c:plotArea>
      <c:layout/>
      <c:barChart>
        <c:barDir val="col"/>
        <c:grouping val="clustered"/>
        <c:varyColors val="0"/>
        <c:ser>
          <c:idx val="0"/>
          <c:order val="0"/>
          <c:tx>
            <c:strRef>
              <c:f>'Fig EW'!$B$28</c:f>
              <c:strCache>
                <c:ptCount val="1"/>
                <c:pt idx="0">
                  <c:v>Western Shore</c:v>
                </c:pt>
              </c:strCache>
            </c:strRef>
          </c:tx>
          <c:invertIfNegative val="0"/>
          <c:errBars>
            <c:errBarType val="both"/>
            <c:errValType val="cust"/>
            <c:noEndCap val="0"/>
            <c:plus>
              <c:numRef>
                <c:f>'Fig EW'!$C$29:$C$31</c:f>
                <c:numCache>
                  <c:formatCode>General</c:formatCode>
                  <c:ptCount val="3"/>
                  <c:pt idx="0">
                    <c:v>14791.868288379952</c:v>
                  </c:pt>
                  <c:pt idx="1">
                    <c:v>17397.227745664739</c:v>
                  </c:pt>
                  <c:pt idx="2">
                    <c:v>49777.761477352498</c:v>
                  </c:pt>
                </c:numCache>
              </c:numRef>
            </c:plus>
            <c:minus>
              <c:numRef>
                <c:f>'Fig EW'!$C$29:$C$31</c:f>
                <c:numCache>
                  <c:formatCode>General</c:formatCode>
                  <c:ptCount val="3"/>
                  <c:pt idx="0">
                    <c:v>14791.868288379952</c:v>
                  </c:pt>
                  <c:pt idx="1">
                    <c:v>17397.227745664739</c:v>
                  </c:pt>
                  <c:pt idx="2">
                    <c:v>49777.761477352498</c:v>
                  </c:pt>
                </c:numCache>
              </c:numRef>
            </c:minus>
          </c:errBars>
          <c:cat>
            <c:strRef>
              <c:f>'Fig EW'!$A$29:$A$31</c:f>
              <c:strCache>
                <c:ptCount val="3"/>
                <c:pt idx="0">
                  <c:v>Design &amp; Build</c:v>
                </c:pt>
                <c:pt idx="1">
                  <c:v>Design</c:v>
                </c:pt>
                <c:pt idx="2">
                  <c:v>Build</c:v>
                </c:pt>
              </c:strCache>
            </c:strRef>
          </c:cat>
          <c:val>
            <c:numRef>
              <c:f>'Fig EW'!$B$29:$B$31</c:f>
              <c:numCache>
                <c:formatCode>_("$"* #,##0_);_("$"* \(#,##0\);_("$"* "-"??_);_(@_)</c:formatCode>
                <c:ptCount val="3"/>
                <c:pt idx="0">
                  <c:v>69353.87274449339</c:v>
                </c:pt>
                <c:pt idx="1">
                  <c:v>63527.627745664737</c:v>
                </c:pt>
                <c:pt idx="2">
                  <c:v>123683.78846100782</c:v>
                </c:pt>
              </c:numCache>
            </c:numRef>
          </c:val>
        </c:ser>
        <c:ser>
          <c:idx val="1"/>
          <c:order val="1"/>
          <c:tx>
            <c:strRef>
              <c:f>'Fig EW'!$D$28</c:f>
              <c:strCache>
                <c:ptCount val="1"/>
                <c:pt idx="0">
                  <c:v>Eastern Shore</c:v>
                </c:pt>
              </c:strCache>
            </c:strRef>
          </c:tx>
          <c:invertIfNegative val="0"/>
          <c:errBars>
            <c:errBarType val="both"/>
            <c:errValType val="cust"/>
            <c:noEndCap val="0"/>
            <c:plus>
              <c:numRef>
                <c:f>'Fig EW'!$E$29:$E$31</c:f>
                <c:numCache>
                  <c:formatCode>General</c:formatCode>
                  <c:ptCount val="3"/>
                  <c:pt idx="0">
                    <c:v>3615.2967032967094</c:v>
                  </c:pt>
                </c:numCache>
              </c:numRef>
            </c:plus>
            <c:minus>
              <c:numRef>
                <c:f>'Fig EW'!$E$29:$E$31</c:f>
                <c:numCache>
                  <c:formatCode>General</c:formatCode>
                  <c:ptCount val="3"/>
                  <c:pt idx="0">
                    <c:v>3615.2967032967094</c:v>
                  </c:pt>
                </c:numCache>
              </c:numRef>
            </c:minus>
          </c:errBars>
          <c:cat>
            <c:strRef>
              <c:f>'Fig EW'!$A$29:$A$31</c:f>
              <c:strCache>
                <c:ptCount val="3"/>
                <c:pt idx="0">
                  <c:v>Design &amp; Build</c:v>
                </c:pt>
                <c:pt idx="1">
                  <c:v>Design</c:v>
                </c:pt>
                <c:pt idx="2">
                  <c:v>Build</c:v>
                </c:pt>
              </c:strCache>
            </c:strRef>
          </c:cat>
          <c:val>
            <c:numRef>
              <c:f>'Fig EW'!$D$29:$D$31</c:f>
              <c:numCache>
                <c:formatCode>_("$"* #,##0_);_("$"* \(#,##0\);_("$"* "-"??_);_(@_)</c:formatCode>
                <c:ptCount val="3"/>
                <c:pt idx="0">
                  <c:v>29787.560439560439</c:v>
                </c:pt>
                <c:pt idx="1">
                  <c:v>12453.979652902452</c:v>
                </c:pt>
                <c:pt idx="2">
                  <c:v>185558.25842696629</c:v>
                </c:pt>
              </c:numCache>
            </c:numRef>
          </c:val>
        </c:ser>
        <c:dLbls>
          <c:showLegendKey val="0"/>
          <c:showVal val="0"/>
          <c:showCatName val="0"/>
          <c:showSerName val="0"/>
          <c:showPercent val="0"/>
          <c:showBubbleSize val="0"/>
        </c:dLbls>
        <c:gapWidth val="150"/>
        <c:axId val="96716288"/>
        <c:axId val="96717824"/>
      </c:barChart>
      <c:catAx>
        <c:axId val="96716288"/>
        <c:scaling>
          <c:orientation val="minMax"/>
        </c:scaling>
        <c:delete val="0"/>
        <c:axPos val="b"/>
        <c:majorTickMark val="out"/>
        <c:minorTickMark val="none"/>
        <c:tickLblPos val="nextTo"/>
        <c:txPr>
          <a:bodyPr/>
          <a:lstStyle/>
          <a:p>
            <a:pPr>
              <a:defRPr sz="1800"/>
            </a:pPr>
            <a:endParaRPr lang="en-US"/>
          </a:p>
        </c:txPr>
        <c:crossAx val="96717824"/>
        <c:crosses val="autoZero"/>
        <c:auto val="1"/>
        <c:lblAlgn val="ctr"/>
        <c:lblOffset val="100"/>
        <c:noMultiLvlLbl val="0"/>
      </c:catAx>
      <c:valAx>
        <c:axId val="96717824"/>
        <c:scaling>
          <c:orientation val="minMax"/>
          <c:max val="200000"/>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6716288"/>
        <c:crosses val="autoZero"/>
        <c:crossBetween val="between"/>
        <c:majorUnit val="50000"/>
      </c:valAx>
    </c:plotArea>
    <c:legend>
      <c:legendPos val="r"/>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b="1" i="0" u="none" strike="noStrike" baseline="0" dirty="0" smtClean="0">
                <a:effectLst/>
              </a:rPr>
              <a:t>Average Cost </a:t>
            </a:r>
            <a:r>
              <a:rPr lang="en-US" sz="2400" b="1" i="0" u="none" strike="noStrike" baseline="0" dirty="0">
                <a:effectLst/>
              </a:rPr>
              <a:t>per Practice Surface Area </a:t>
            </a:r>
            <a:r>
              <a:rPr lang="en-US" sz="2400" dirty="0"/>
              <a:t>(</a:t>
            </a:r>
            <a:r>
              <a:rPr lang="en-US" sz="2400" dirty="0" err="1"/>
              <a:t>sq</a:t>
            </a:r>
            <a:r>
              <a:rPr lang="en-US" sz="2400" baseline="0" dirty="0"/>
              <a:t> </a:t>
            </a:r>
            <a:r>
              <a:rPr lang="en-US" sz="2400" baseline="0" dirty="0" err="1"/>
              <a:t>ft</a:t>
            </a:r>
            <a:r>
              <a:rPr lang="en-US" sz="2400" baseline="0" dirty="0"/>
              <a:t>)</a:t>
            </a:r>
            <a:endParaRPr lang="en-US" sz="2400" dirty="0"/>
          </a:p>
        </c:rich>
      </c:tx>
      <c:layout/>
      <c:overlay val="0"/>
    </c:title>
    <c:autoTitleDeleted val="0"/>
    <c:plotArea>
      <c:layout/>
      <c:barChart>
        <c:barDir val="col"/>
        <c:grouping val="clustered"/>
        <c:varyColors val="0"/>
        <c:ser>
          <c:idx val="0"/>
          <c:order val="0"/>
          <c:invertIfNegative val="0"/>
          <c:errBars>
            <c:errBarType val="both"/>
            <c:errValType val="cust"/>
            <c:noEndCap val="0"/>
            <c:plus>
              <c:numRef>
                <c:f>figures!$AT$3:$AT$5</c:f>
                <c:numCache>
                  <c:formatCode>General</c:formatCode>
                  <c:ptCount val="3"/>
                  <c:pt idx="0">
                    <c:v>5.8020753425040965</c:v>
                  </c:pt>
                  <c:pt idx="1">
                    <c:v>7.3157438493823648</c:v>
                  </c:pt>
                  <c:pt idx="2">
                    <c:v>8.5352681585255752</c:v>
                  </c:pt>
                </c:numCache>
              </c:numRef>
            </c:plus>
            <c:minus>
              <c:numRef>
                <c:f>figures!$AT$3:$AT$5</c:f>
                <c:numCache>
                  <c:formatCode>General</c:formatCode>
                  <c:ptCount val="3"/>
                  <c:pt idx="0">
                    <c:v>5.8020753425040965</c:v>
                  </c:pt>
                  <c:pt idx="1">
                    <c:v>7.3157438493823648</c:v>
                  </c:pt>
                  <c:pt idx="2">
                    <c:v>8.5352681585255752</c:v>
                  </c:pt>
                </c:numCache>
              </c:numRef>
            </c:minus>
          </c:errBars>
          <c:cat>
            <c:strRef>
              <c:f>figures!$AR$3:$AR$5</c:f>
              <c:strCache>
                <c:ptCount val="3"/>
                <c:pt idx="0">
                  <c:v>Design &amp; Build</c:v>
                </c:pt>
                <c:pt idx="1">
                  <c:v>Design   </c:v>
                </c:pt>
                <c:pt idx="2">
                  <c:v>Build</c:v>
                </c:pt>
              </c:strCache>
            </c:strRef>
          </c:cat>
          <c:val>
            <c:numRef>
              <c:f>figures!$AS$3:$AS$5</c:f>
              <c:numCache>
                <c:formatCode>_("$"* #,##0_);_("$"* \(#,##0\);_("$"* "-"??_);_(@_)</c:formatCode>
                <c:ptCount val="3"/>
                <c:pt idx="0">
                  <c:v>29.640495200172193</c:v>
                </c:pt>
                <c:pt idx="1">
                  <c:v>14.282223507655567</c:v>
                </c:pt>
                <c:pt idx="2">
                  <c:v>49.986425317069369</c:v>
                </c:pt>
              </c:numCache>
            </c:numRef>
          </c:val>
        </c:ser>
        <c:dLbls>
          <c:showLegendKey val="0"/>
          <c:showVal val="0"/>
          <c:showCatName val="0"/>
          <c:showSerName val="0"/>
          <c:showPercent val="0"/>
          <c:showBubbleSize val="0"/>
        </c:dLbls>
        <c:gapWidth val="150"/>
        <c:axId val="97780096"/>
        <c:axId val="97781632"/>
      </c:barChart>
      <c:catAx>
        <c:axId val="97780096"/>
        <c:scaling>
          <c:orientation val="minMax"/>
        </c:scaling>
        <c:delete val="0"/>
        <c:axPos val="b"/>
        <c:majorTickMark val="out"/>
        <c:minorTickMark val="none"/>
        <c:tickLblPos val="nextTo"/>
        <c:txPr>
          <a:bodyPr/>
          <a:lstStyle/>
          <a:p>
            <a:pPr>
              <a:defRPr sz="1800"/>
            </a:pPr>
            <a:endParaRPr lang="en-US"/>
          </a:p>
        </c:txPr>
        <c:crossAx val="97781632"/>
        <c:crosses val="autoZero"/>
        <c:auto val="1"/>
        <c:lblAlgn val="ctr"/>
        <c:lblOffset val="100"/>
        <c:noMultiLvlLbl val="0"/>
      </c:catAx>
      <c:valAx>
        <c:axId val="97781632"/>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7780096"/>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Average Cost </a:t>
            </a:r>
            <a:r>
              <a:rPr lang="en-US" dirty="0"/>
              <a:t>per Contributing Drainage Area (ac)</a:t>
            </a:r>
          </a:p>
        </c:rich>
      </c:tx>
      <c:layout/>
      <c:overlay val="0"/>
    </c:title>
    <c:autoTitleDeleted val="0"/>
    <c:plotArea>
      <c:layout/>
      <c:barChart>
        <c:barDir val="col"/>
        <c:grouping val="clustered"/>
        <c:varyColors val="0"/>
        <c:ser>
          <c:idx val="1"/>
          <c:order val="0"/>
          <c:tx>
            <c:strRef>
              <c:f>figures!$AO$2</c:f>
              <c:strCache>
                <c:ptCount val="1"/>
                <c:pt idx="0">
                  <c:v>$/CDA (ac)  Total Project Cost</c:v>
                </c:pt>
              </c:strCache>
            </c:strRef>
          </c:tx>
          <c:spPr>
            <a:solidFill>
              <a:schemeClr val="accent1"/>
            </a:solidFill>
          </c:spPr>
          <c:invertIfNegative val="0"/>
          <c:errBars>
            <c:errBarType val="both"/>
            <c:errValType val="cust"/>
            <c:noEndCap val="0"/>
            <c:plus>
              <c:numRef>
                <c:f>figures!$AP$3:$AP$5</c:f>
                <c:numCache>
                  <c:formatCode>General</c:formatCode>
                  <c:ptCount val="3"/>
                  <c:pt idx="0">
                    <c:v>11157.366121809826</c:v>
                  </c:pt>
                  <c:pt idx="1">
                    <c:v>12245.64255676462</c:v>
                  </c:pt>
                  <c:pt idx="2">
                    <c:v>28085.503824615225</c:v>
                  </c:pt>
                </c:numCache>
              </c:numRef>
            </c:plus>
            <c:minus>
              <c:numRef>
                <c:f>figures!$AP$3:$AP$5</c:f>
                <c:numCache>
                  <c:formatCode>General</c:formatCode>
                  <c:ptCount val="3"/>
                  <c:pt idx="0">
                    <c:v>11157.366121809826</c:v>
                  </c:pt>
                  <c:pt idx="1">
                    <c:v>12245.64255676462</c:v>
                  </c:pt>
                  <c:pt idx="2">
                    <c:v>28085.503824615225</c:v>
                  </c:pt>
                </c:numCache>
              </c:numRef>
            </c:minus>
          </c:errBars>
          <c:cat>
            <c:strRef>
              <c:f>figures!$AN$3:$AN$5</c:f>
              <c:strCache>
                <c:ptCount val="3"/>
                <c:pt idx="0">
                  <c:v>Design &amp; Build</c:v>
                </c:pt>
                <c:pt idx="1">
                  <c:v>Design   </c:v>
                </c:pt>
                <c:pt idx="2">
                  <c:v>Build</c:v>
                </c:pt>
              </c:strCache>
            </c:strRef>
          </c:cat>
          <c:val>
            <c:numRef>
              <c:f>figures!$AO$3:$AO$5</c:f>
              <c:numCache>
                <c:formatCode>_("$"* #,##0_);_("$"* \(#,##0\);_("$"* "-"??_);_(@_)</c:formatCode>
                <c:ptCount val="3"/>
                <c:pt idx="0">
                  <c:v>36095.144743752076</c:v>
                </c:pt>
                <c:pt idx="1">
                  <c:v>24505.080848173133</c:v>
                </c:pt>
                <c:pt idx="2">
                  <c:v>64246.925116551458</c:v>
                </c:pt>
              </c:numCache>
            </c:numRef>
          </c:val>
        </c:ser>
        <c:dLbls>
          <c:showLegendKey val="0"/>
          <c:showVal val="0"/>
          <c:showCatName val="0"/>
          <c:showSerName val="0"/>
          <c:showPercent val="0"/>
          <c:showBubbleSize val="0"/>
        </c:dLbls>
        <c:gapWidth val="150"/>
        <c:axId val="103355520"/>
        <c:axId val="103357056"/>
      </c:barChart>
      <c:catAx>
        <c:axId val="103355520"/>
        <c:scaling>
          <c:orientation val="minMax"/>
        </c:scaling>
        <c:delete val="0"/>
        <c:axPos val="b"/>
        <c:majorTickMark val="out"/>
        <c:minorTickMark val="none"/>
        <c:tickLblPos val="nextTo"/>
        <c:crossAx val="103357056"/>
        <c:crosses val="autoZero"/>
        <c:auto val="1"/>
        <c:lblAlgn val="ctr"/>
        <c:lblOffset val="100"/>
        <c:noMultiLvlLbl val="0"/>
      </c:catAx>
      <c:valAx>
        <c:axId val="103357056"/>
        <c:scaling>
          <c:orientation val="minMax"/>
          <c:max val="160000"/>
        </c:scaling>
        <c:delete val="0"/>
        <c:axPos val="l"/>
        <c:majorGridlines>
          <c:spPr>
            <a:ln>
              <a:noFill/>
            </a:ln>
          </c:spPr>
        </c:majorGridlines>
        <c:numFmt formatCode="_(&quot;$&quot;* #,##0_);_(&quot;$&quot;* \(#,##0\);_(&quot;$&quot;* &quot;-&quot;??_);_(@_)" sourceLinked="1"/>
        <c:majorTickMark val="out"/>
        <c:minorTickMark val="none"/>
        <c:tickLblPos val="nextTo"/>
        <c:crossAx val="103355520"/>
        <c:crosses val="autoZero"/>
        <c:crossBetween val="between"/>
        <c:majorUnit val="20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Average Cost </a:t>
            </a:r>
            <a:r>
              <a:rPr lang="en-US" sz="2400" dirty="0"/>
              <a:t>per </a:t>
            </a:r>
            <a:endParaRPr lang="en-US" sz="2400" dirty="0" smtClean="0"/>
          </a:p>
          <a:p>
            <a:pPr>
              <a:defRPr sz="2400"/>
            </a:pPr>
            <a:r>
              <a:rPr lang="en-US" sz="2400" dirty="0" smtClean="0"/>
              <a:t>IC </a:t>
            </a:r>
            <a:r>
              <a:rPr lang="en-US" sz="2400" dirty="0"/>
              <a:t>Contributing</a:t>
            </a:r>
            <a:r>
              <a:rPr lang="en-US" sz="2400" baseline="0" dirty="0"/>
              <a:t> Drainage Area </a:t>
            </a:r>
            <a:r>
              <a:rPr lang="en-US" sz="2400" dirty="0"/>
              <a:t>(ac)</a:t>
            </a:r>
          </a:p>
        </c:rich>
      </c:tx>
      <c:layout>
        <c:manualLayout>
          <c:xMode val="edge"/>
          <c:yMode val="edge"/>
          <c:x val="0.22951117044738956"/>
          <c:y val="1.5872268647103643E-2"/>
        </c:manualLayout>
      </c:layout>
      <c:overlay val="0"/>
    </c:title>
    <c:autoTitleDeleted val="0"/>
    <c:plotArea>
      <c:layout/>
      <c:barChart>
        <c:barDir val="col"/>
        <c:grouping val="clustered"/>
        <c:varyColors val="0"/>
        <c:ser>
          <c:idx val="1"/>
          <c:order val="0"/>
          <c:tx>
            <c:strRef>
              <c:f>figures!$AK$2</c:f>
              <c:strCache>
                <c:ptCount val="1"/>
                <c:pt idx="0">
                  <c:v>$/IC CDA (ac)  Total Project Cost</c:v>
                </c:pt>
              </c:strCache>
            </c:strRef>
          </c:tx>
          <c:spPr>
            <a:solidFill>
              <a:schemeClr val="accent1"/>
            </a:solidFill>
          </c:spPr>
          <c:invertIfNegative val="0"/>
          <c:errBars>
            <c:errBarType val="both"/>
            <c:errValType val="cust"/>
            <c:noEndCap val="0"/>
            <c:plus>
              <c:numRef>
                <c:f>figures!$AL$3:$AL$5</c:f>
                <c:numCache>
                  <c:formatCode>General</c:formatCode>
                  <c:ptCount val="3"/>
                  <c:pt idx="0">
                    <c:v>12845.405287492586</c:v>
                  </c:pt>
                  <c:pt idx="1">
                    <c:v>19766.717619964966</c:v>
                  </c:pt>
                  <c:pt idx="2">
                    <c:v>36848.193876162222</c:v>
                  </c:pt>
                </c:numCache>
              </c:numRef>
            </c:plus>
            <c:minus>
              <c:numRef>
                <c:f>figures!$AL$3:$AL$5</c:f>
                <c:numCache>
                  <c:formatCode>General</c:formatCode>
                  <c:ptCount val="3"/>
                  <c:pt idx="0">
                    <c:v>12845.405287492586</c:v>
                  </c:pt>
                  <c:pt idx="1">
                    <c:v>19766.717619964966</c:v>
                  </c:pt>
                  <c:pt idx="2">
                    <c:v>36848.193876162222</c:v>
                  </c:pt>
                </c:numCache>
              </c:numRef>
            </c:minus>
          </c:errBars>
          <c:cat>
            <c:strRef>
              <c:f>figures!$AJ$3:$AJ$5</c:f>
              <c:strCache>
                <c:ptCount val="3"/>
                <c:pt idx="0">
                  <c:v>Design &amp; Build</c:v>
                </c:pt>
                <c:pt idx="1">
                  <c:v>Design   </c:v>
                </c:pt>
                <c:pt idx="2">
                  <c:v>Build</c:v>
                </c:pt>
              </c:strCache>
            </c:strRef>
          </c:cat>
          <c:val>
            <c:numRef>
              <c:f>figures!$AK$3:$AK$5</c:f>
              <c:numCache>
                <c:formatCode>_("$"* #,##0_);_("$"* \(#,##0\);_("$"* "-"??_);_(@_)</c:formatCode>
                <c:ptCount val="3"/>
                <c:pt idx="0">
                  <c:v>45149.387177954195</c:v>
                </c:pt>
                <c:pt idx="1">
                  <c:v>46503.078381410647</c:v>
                </c:pt>
                <c:pt idx="2">
                  <c:v>96629.995718628255</c:v>
                </c:pt>
              </c:numCache>
            </c:numRef>
          </c:val>
        </c:ser>
        <c:dLbls>
          <c:showLegendKey val="0"/>
          <c:showVal val="0"/>
          <c:showCatName val="0"/>
          <c:showSerName val="0"/>
          <c:showPercent val="0"/>
          <c:showBubbleSize val="0"/>
        </c:dLbls>
        <c:gapWidth val="150"/>
        <c:axId val="103405440"/>
        <c:axId val="103406976"/>
      </c:barChart>
      <c:catAx>
        <c:axId val="103405440"/>
        <c:scaling>
          <c:orientation val="minMax"/>
        </c:scaling>
        <c:delete val="0"/>
        <c:axPos val="b"/>
        <c:majorTickMark val="out"/>
        <c:minorTickMark val="none"/>
        <c:tickLblPos val="nextTo"/>
        <c:txPr>
          <a:bodyPr/>
          <a:lstStyle/>
          <a:p>
            <a:pPr>
              <a:defRPr sz="1800"/>
            </a:pPr>
            <a:endParaRPr lang="en-US"/>
          </a:p>
        </c:txPr>
        <c:crossAx val="103406976"/>
        <c:crosses val="autoZero"/>
        <c:auto val="1"/>
        <c:lblAlgn val="ctr"/>
        <c:lblOffset val="100"/>
        <c:noMultiLvlLbl val="0"/>
      </c:catAx>
      <c:valAx>
        <c:axId val="103406976"/>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103405440"/>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smtClean="0"/>
              <a:t>Average</a:t>
            </a:r>
            <a:r>
              <a:rPr lang="en-US" sz="2400" baseline="0" dirty="0" smtClean="0"/>
              <a:t> </a:t>
            </a:r>
            <a:r>
              <a:rPr lang="en-US" sz="2400" dirty="0" smtClean="0"/>
              <a:t>Cost </a:t>
            </a:r>
            <a:r>
              <a:rPr lang="en-US" sz="2400" dirty="0"/>
              <a:t>per</a:t>
            </a:r>
            <a:r>
              <a:rPr lang="en-US" sz="2400" baseline="0" dirty="0"/>
              <a:t> Practice Surface Area (ft</a:t>
            </a:r>
            <a:r>
              <a:rPr lang="en-US" sz="2400" baseline="30000" dirty="0"/>
              <a:t>2</a:t>
            </a:r>
            <a:r>
              <a:rPr lang="en-US" sz="2400" baseline="0" dirty="0"/>
              <a:t>)</a:t>
            </a:r>
            <a:endParaRPr lang="en-US" sz="2400" dirty="0"/>
          </a:p>
        </c:rich>
      </c:tx>
      <c:layout/>
      <c:overlay val="0"/>
    </c:title>
    <c:autoTitleDeleted val="0"/>
    <c:plotArea>
      <c:layout/>
      <c:barChart>
        <c:barDir val="col"/>
        <c:grouping val="clustered"/>
        <c:varyColors val="0"/>
        <c:ser>
          <c:idx val="0"/>
          <c:order val="0"/>
          <c:tx>
            <c:strRef>
              <c:f>'yr figures'!$B$11</c:f>
              <c:strCache>
                <c:ptCount val="1"/>
                <c:pt idx="0">
                  <c:v>2008-2011</c:v>
                </c:pt>
              </c:strCache>
            </c:strRef>
          </c:tx>
          <c:invertIfNegative val="0"/>
          <c:errBars>
            <c:errBarType val="both"/>
            <c:errValType val="cust"/>
            <c:noEndCap val="0"/>
            <c:plus>
              <c:numRef>
                <c:f>'yr figures'!$C$12:$E$12</c:f>
                <c:numCache>
                  <c:formatCode>General</c:formatCode>
                  <c:ptCount val="3"/>
                  <c:pt idx="0">
                    <c:v>13.785183565096746</c:v>
                  </c:pt>
                  <c:pt idx="1">
                    <c:v>24.620778867102398</c:v>
                  </c:pt>
                  <c:pt idx="2">
                    <c:v>15.834634912030678</c:v>
                  </c:pt>
                </c:numCache>
              </c:numRef>
            </c:plus>
            <c:minus>
              <c:numRef>
                <c:f>'yr figures'!$C$12:$E$12</c:f>
                <c:numCache>
                  <c:formatCode>General</c:formatCode>
                  <c:ptCount val="3"/>
                  <c:pt idx="0">
                    <c:v>13.785183565096746</c:v>
                  </c:pt>
                  <c:pt idx="1">
                    <c:v>24.620778867102398</c:v>
                  </c:pt>
                  <c:pt idx="2">
                    <c:v>15.834634912030678</c:v>
                  </c:pt>
                </c:numCache>
              </c:numRef>
            </c:minus>
          </c:errBars>
          <c:cat>
            <c:strRef>
              <c:f>'yr figures'!$C$10:$E$10</c:f>
              <c:strCache>
                <c:ptCount val="3"/>
                <c:pt idx="0">
                  <c:v>Design/Build</c:v>
                </c:pt>
                <c:pt idx="1">
                  <c:v>Design</c:v>
                </c:pt>
                <c:pt idx="2">
                  <c:v>Build</c:v>
                </c:pt>
              </c:strCache>
            </c:strRef>
          </c:cat>
          <c:val>
            <c:numRef>
              <c:f>'yr figures'!$C$11:$E$11</c:f>
              <c:numCache>
                <c:formatCode>_("$"* #,##0_);_("$"* \(#,##0\);_("$"* "-"??_);_(@_)</c:formatCode>
                <c:ptCount val="3"/>
                <c:pt idx="0">
                  <c:v>42.354159596740999</c:v>
                </c:pt>
                <c:pt idx="1">
                  <c:v>27.231072984749456</c:v>
                </c:pt>
                <c:pt idx="2">
                  <c:v>51.615121712821704</c:v>
                </c:pt>
              </c:numCache>
            </c:numRef>
          </c:val>
        </c:ser>
        <c:ser>
          <c:idx val="1"/>
          <c:order val="1"/>
          <c:tx>
            <c:strRef>
              <c:f>'yr figures'!$B$14</c:f>
              <c:strCache>
                <c:ptCount val="1"/>
                <c:pt idx="0">
                  <c:v>2012-2015</c:v>
                </c:pt>
              </c:strCache>
            </c:strRef>
          </c:tx>
          <c:invertIfNegative val="0"/>
          <c:errBars>
            <c:errBarType val="both"/>
            <c:errValType val="cust"/>
            <c:noEndCap val="0"/>
            <c:plus>
              <c:numRef>
                <c:f>'yr figures'!$C$15:$E$15</c:f>
                <c:numCache>
                  <c:formatCode>General</c:formatCode>
                  <c:ptCount val="3"/>
                  <c:pt idx="0">
                    <c:v>3.853313547098312</c:v>
                  </c:pt>
                  <c:pt idx="1">
                    <c:v>6.677408031183572</c:v>
                  </c:pt>
                  <c:pt idx="2">
                    <c:v>10.385637372315845</c:v>
                  </c:pt>
                </c:numCache>
              </c:numRef>
            </c:plus>
            <c:minus>
              <c:numRef>
                <c:f>'yr figures'!$C$15:$E$15</c:f>
                <c:numCache>
                  <c:formatCode>General</c:formatCode>
                  <c:ptCount val="3"/>
                  <c:pt idx="0">
                    <c:v>3.853313547098312</c:v>
                  </c:pt>
                  <c:pt idx="1">
                    <c:v>6.677408031183572</c:v>
                  </c:pt>
                  <c:pt idx="2">
                    <c:v>10.385637372315845</c:v>
                  </c:pt>
                </c:numCache>
              </c:numRef>
            </c:minus>
          </c:errBars>
          <c:cat>
            <c:strRef>
              <c:f>'yr figures'!$C$10:$E$10</c:f>
              <c:strCache>
                <c:ptCount val="3"/>
                <c:pt idx="0">
                  <c:v>Design/Build</c:v>
                </c:pt>
                <c:pt idx="1">
                  <c:v>Design</c:v>
                </c:pt>
                <c:pt idx="2">
                  <c:v>Build</c:v>
                </c:pt>
              </c:strCache>
            </c:strRef>
          </c:cat>
          <c:val>
            <c:numRef>
              <c:f>'yr figures'!$C$14:$E$14</c:f>
              <c:numCache>
                <c:formatCode>_("$"* #,##0_);_("$"* \(#,##0\);_("$"* "-"??_);_(@_)</c:formatCode>
                <c:ptCount val="3"/>
                <c:pt idx="0">
                  <c:v>22.577348313189528</c:v>
                </c:pt>
                <c:pt idx="1">
                  <c:v>9.9659403486242724</c:v>
                </c:pt>
                <c:pt idx="2">
                  <c:v>49.443526518485264</c:v>
                </c:pt>
              </c:numCache>
            </c:numRef>
          </c:val>
        </c:ser>
        <c:dLbls>
          <c:showLegendKey val="0"/>
          <c:showVal val="0"/>
          <c:showCatName val="0"/>
          <c:showSerName val="0"/>
          <c:showPercent val="0"/>
          <c:showBubbleSize val="0"/>
        </c:dLbls>
        <c:gapWidth val="150"/>
        <c:axId val="96583680"/>
        <c:axId val="96585216"/>
      </c:barChart>
      <c:catAx>
        <c:axId val="96583680"/>
        <c:scaling>
          <c:orientation val="minMax"/>
        </c:scaling>
        <c:delete val="0"/>
        <c:axPos val="b"/>
        <c:majorTickMark val="out"/>
        <c:minorTickMark val="none"/>
        <c:tickLblPos val="nextTo"/>
        <c:txPr>
          <a:bodyPr/>
          <a:lstStyle/>
          <a:p>
            <a:pPr>
              <a:defRPr sz="1800"/>
            </a:pPr>
            <a:endParaRPr lang="en-US"/>
          </a:p>
        </c:txPr>
        <c:crossAx val="96585216"/>
        <c:crosses val="autoZero"/>
        <c:auto val="1"/>
        <c:lblAlgn val="ctr"/>
        <c:lblOffset val="100"/>
        <c:noMultiLvlLbl val="0"/>
      </c:catAx>
      <c:valAx>
        <c:axId val="96585216"/>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6583680"/>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Average Cost per Practice Surface Area (sq ft)</a:t>
            </a:r>
          </a:p>
        </c:rich>
      </c:tx>
      <c:layout/>
      <c:overlay val="0"/>
    </c:title>
    <c:autoTitleDeleted val="0"/>
    <c:plotArea>
      <c:layout/>
      <c:barChart>
        <c:barDir val="col"/>
        <c:grouping val="clustered"/>
        <c:varyColors val="0"/>
        <c:ser>
          <c:idx val="0"/>
          <c:order val="0"/>
          <c:tx>
            <c:strRef>
              <c:f>figures!$BD$8</c:f>
              <c:strCache>
                <c:ptCount val="1"/>
                <c:pt idx="0">
                  <c:v>$/SA (sq ft)</c:v>
                </c:pt>
              </c:strCache>
            </c:strRef>
          </c:tx>
          <c:invertIfNegative val="0"/>
          <c:dPt>
            <c:idx val="0"/>
            <c:invertIfNegative val="0"/>
            <c:bubble3D val="0"/>
            <c:spPr>
              <a:solidFill>
                <a:srgbClr val="92D050"/>
              </a:solidFill>
            </c:spPr>
          </c:dPt>
          <c:dPt>
            <c:idx val="1"/>
            <c:invertIfNegative val="0"/>
            <c:bubble3D val="0"/>
            <c:spPr>
              <a:solidFill>
                <a:srgbClr val="92D050"/>
              </a:solidFill>
            </c:spPr>
          </c:dPt>
          <c:dPt>
            <c:idx val="2"/>
            <c:invertIfNegative val="0"/>
            <c:bubble3D val="0"/>
            <c:spPr>
              <a:solidFill>
                <a:srgbClr val="00B0F0"/>
              </a:solidFill>
            </c:spPr>
          </c:dPt>
          <c:dPt>
            <c:idx val="3"/>
            <c:invertIfNegative val="0"/>
            <c:bubble3D val="0"/>
            <c:spPr>
              <a:solidFill>
                <a:srgbClr val="00B0F0"/>
              </a:solidFill>
            </c:spPr>
          </c:dPt>
          <c:dPt>
            <c:idx val="4"/>
            <c:invertIfNegative val="0"/>
            <c:bubble3D val="0"/>
            <c:spPr>
              <a:solidFill>
                <a:srgbClr val="7030A0"/>
              </a:solidFill>
            </c:spPr>
          </c:dPt>
          <c:dPt>
            <c:idx val="5"/>
            <c:invertIfNegative val="0"/>
            <c:bubble3D val="0"/>
            <c:spPr>
              <a:solidFill>
                <a:srgbClr val="7030A0"/>
              </a:solidFill>
            </c:spPr>
          </c:dPt>
          <c:errBars>
            <c:errBarType val="both"/>
            <c:errValType val="cust"/>
            <c:noEndCap val="0"/>
            <c:plus>
              <c:numRef>
                <c:f>figures!$BE$9:$BJ$9</c:f>
                <c:numCache>
                  <c:formatCode>General</c:formatCode>
                  <c:ptCount val="6"/>
                  <c:pt idx="1">
                    <c:v>11.493988866020674</c:v>
                  </c:pt>
                  <c:pt idx="3">
                    <c:v>0.78874424301631529</c:v>
                  </c:pt>
                  <c:pt idx="5">
                    <c:v>13.360712996225052</c:v>
                  </c:pt>
                </c:numCache>
              </c:numRef>
            </c:plus>
            <c:minus>
              <c:numRef>
                <c:f>figures!$BE$9:$BJ$9</c:f>
                <c:numCache>
                  <c:formatCode>General</c:formatCode>
                  <c:ptCount val="6"/>
                  <c:pt idx="1">
                    <c:v>11.493988866020674</c:v>
                  </c:pt>
                  <c:pt idx="3">
                    <c:v>0.78874424301631529</c:v>
                  </c:pt>
                  <c:pt idx="5">
                    <c:v>13.360712996225052</c:v>
                  </c:pt>
                </c:numCache>
              </c:numRef>
            </c:minus>
          </c:errBars>
          <c:cat>
            <c:strRef>
              <c:f>figures!$BE$7:$BJ$7</c:f>
              <c:strCache>
                <c:ptCount val="6"/>
                <c:pt idx="0">
                  <c:v>design &amp; build small</c:v>
                </c:pt>
                <c:pt idx="1">
                  <c:v>design &amp; build large</c:v>
                </c:pt>
                <c:pt idx="2">
                  <c:v>design small</c:v>
                </c:pt>
                <c:pt idx="3">
                  <c:v>design large</c:v>
                </c:pt>
                <c:pt idx="4">
                  <c:v>build small </c:v>
                </c:pt>
                <c:pt idx="5">
                  <c:v>build large</c:v>
                </c:pt>
              </c:strCache>
            </c:strRef>
          </c:cat>
          <c:val>
            <c:numRef>
              <c:f>figures!$BE$8:$BJ$8</c:f>
              <c:numCache>
                <c:formatCode>_("$"* #,##0_);_("$"* \(#,##0\);_("$"* "-"??_);_(@_)</c:formatCode>
                <c:ptCount val="6"/>
                <c:pt idx="0">
                  <c:v>18.747472527472532</c:v>
                </c:pt>
                <c:pt idx="1">
                  <c:v>36.120866237863893</c:v>
                </c:pt>
                <c:pt idx="2">
                  <c:v>51.851851851851855</c:v>
                </c:pt>
                <c:pt idx="3">
                  <c:v>2.137586348279473</c:v>
                </c:pt>
                <c:pt idx="4">
                  <c:v>44.742206666666668</c:v>
                </c:pt>
                <c:pt idx="5">
                  <c:v>54.888134005001213</c:v>
                </c:pt>
              </c:numCache>
            </c:numRef>
          </c:val>
        </c:ser>
        <c:dLbls>
          <c:showLegendKey val="0"/>
          <c:showVal val="0"/>
          <c:showCatName val="0"/>
          <c:showSerName val="0"/>
          <c:showPercent val="0"/>
          <c:showBubbleSize val="0"/>
        </c:dLbls>
        <c:gapWidth val="150"/>
        <c:axId val="96504832"/>
        <c:axId val="96510720"/>
      </c:barChart>
      <c:catAx>
        <c:axId val="96504832"/>
        <c:scaling>
          <c:orientation val="minMax"/>
        </c:scaling>
        <c:delete val="0"/>
        <c:axPos val="b"/>
        <c:majorTickMark val="out"/>
        <c:minorTickMark val="none"/>
        <c:tickLblPos val="nextTo"/>
        <c:txPr>
          <a:bodyPr/>
          <a:lstStyle/>
          <a:p>
            <a:pPr>
              <a:defRPr sz="1800" baseline="0"/>
            </a:pPr>
            <a:endParaRPr lang="en-US"/>
          </a:p>
        </c:txPr>
        <c:crossAx val="96510720"/>
        <c:crosses val="autoZero"/>
        <c:auto val="1"/>
        <c:lblAlgn val="ctr"/>
        <c:lblOffset val="100"/>
        <c:noMultiLvlLbl val="0"/>
      </c:catAx>
      <c:valAx>
        <c:axId val="96510720"/>
        <c:scaling>
          <c:orientation val="minMax"/>
        </c:scaling>
        <c:delete val="0"/>
        <c:axPos val="l"/>
        <c:majorGridlines>
          <c:spPr>
            <a:ln>
              <a:noFill/>
            </a:ln>
          </c:spPr>
        </c:majorGridlines>
        <c:numFmt formatCode="_(&quot;$&quot;* #,##0_);_(&quot;$&quot;* \(#,##0\);_(&quot;$&quot;* &quot;-&quot;??_);_(@_)" sourceLinked="1"/>
        <c:majorTickMark val="out"/>
        <c:minorTickMark val="none"/>
        <c:tickLblPos val="nextTo"/>
        <c:txPr>
          <a:bodyPr/>
          <a:lstStyle/>
          <a:p>
            <a:pPr>
              <a:defRPr sz="1800"/>
            </a:pPr>
            <a:endParaRPr lang="en-US"/>
          </a:p>
        </c:txPr>
        <c:crossAx val="9650483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0.22226</cdr:x>
      <cdr:y>0.51728</cdr:y>
    </cdr:from>
    <cdr:to>
      <cdr:x>0.28539</cdr:x>
      <cdr:y>0.59102</cdr:y>
    </cdr:to>
    <cdr:sp macro="" textlink="">
      <cdr:nvSpPr>
        <cdr:cNvPr id="2" name="TextBox 2"/>
        <cdr:cNvSpPr txBox="1"/>
      </cdr:nvSpPr>
      <cdr:spPr>
        <a:xfrm xmlns:a="http://schemas.openxmlformats.org/drawingml/2006/main">
          <a:off x="1953939" y="2590875"/>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a:t>
          </a:r>
          <a:endParaRPr lang="en-US" dirty="0"/>
        </a:p>
      </cdr:txBody>
    </cdr:sp>
  </cdr:relSizeAnchor>
  <cdr:relSizeAnchor xmlns:cdr="http://schemas.openxmlformats.org/drawingml/2006/chartDrawing">
    <cdr:from>
      <cdr:x>0.4469</cdr:x>
      <cdr:y>0.70616</cdr:y>
    </cdr:from>
    <cdr:to>
      <cdr:x>0.51002</cdr:x>
      <cdr:y>0.7799</cdr:y>
    </cdr:to>
    <cdr:sp macro="" textlink="">
      <cdr:nvSpPr>
        <cdr:cNvPr id="3" name="TextBox 2"/>
        <cdr:cNvSpPr txBox="1"/>
      </cdr:nvSpPr>
      <cdr:spPr>
        <a:xfrm xmlns:a="http://schemas.openxmlformats.org/drawingml/2006/main">
          <a:off x="3928730" y="3536950"/>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n=3</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0.40217</cdr:x>
      <cdr:y>0.57445</cdr:y>
    </cdr:from>
    <cdr:to>
      <cdr:x>0.46537</cdr:x>
      <cdr:y>0.65203</cdr:y>
    </cdr:to>
    <cdr:sp macro="" textlink="">
      <cdr:nvSpPr>
        <cdr:cNvPr id="2" name="TextBox 5"/>
        <cdr:cNvSpPr txBox="1"/>
      </cdr:nvSpPr>
      <cdr:spPr>
        <a:xfrm xmlns:a="http://schemas.openxmlformats.org/drawingml/2006/main">
          <a:off x="3531490" y="2734770"/>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a:t>
          </a:r>
          <a:endParaRPr lang="en-US" dirty="0"/>
        </a:p>
      </cdr:txBody>
    </cdr:sp>
  </cdr:relSizeAnchor>
  <cdr:relSizeAnchor xmlns:cdr="http://schemas.openxmlformats.org/drawingml/2006/chartDrawing">
    <cdr:from>
      <cdr:x>0.25276</cdr:x>
      <cdr:y>0.49069</cdr:y>
    </cdr:from>
    <cdr:to>
      <cdr:x>0.31596</cdr:x>
      <cdr:y>0.56827</cdr:y>
    </cdr:to>
    <cdr:sp macro="" textlink="">
      <cdr:nvSpPr>
        <cdr:cNvPr id="3" name="TextBox 5"/>
        <cdr:cNvSpPr txBox="1"/>
      </cdr:nvSpPr>
      <cdr:spPr>
        <a:xfrm xmlns:a="http://schemas.openxmlformats.org/drawingml/2006/main">
          <a:off x="2219491" y="2336018"/>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a:t>
          </a:r>
          <a:endParaRPr lang="en-US" dirty="0"/>
        </a:p>
      </cdr:txBody>
    </cdr:sp>
  </cdr:relSizeAnchor>
  <cdr:relSizeAnchor xmlns:cdr="http://schemas.openxmlformats.org/drawingml/2006/chartDrawing">
    <cdr:from>
      <cdr:x>0.4635</cdr:x>
      <cdr:y>0.57445</cdr:y>
    </cdr:from>
    <cdr:to>
      <cdr:x>0.5267</cdr:x>
      <cdr:y>0.65203</cdr:y>
    </cdr:to>
    <cdr:sp macro="" textlink="">
      <cdr:nvSpPr>
        <cdr:cNvPr id="5" name="TextBox 5"/>
        <cdr:cNvSpPr txBox="1"/>
      </cdr:nvSpPr>
      <cdr:spPr>
        <a:xfrm xmlns:a="http://schemas.openxmlformats.org/drawingml/2006/main">
          <a:off x="4070062" y="2734770"/>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a:t>
          </a:r>
          <a:r>
            <a:rPr lang="en-US" sz="1800" dirty="0" smtClean="0"/>
            <a:t>=1</a:t>
          </a:r>
          <a:endParaRPr lang="en-US" sz="1800" dirty="0"/>
        </a:p>
      </cdr:txBody>
    </cdr:sp>
  </cdr:relSizeAnchor>
  <cdr:relSizeAnchor xmlns:cdr="http://schemas.openxmlformats.org/drawingml/2006/chartDrawing">
    <cdr:from>
      <cdr:x>0.67259</cdr:x>
      <cdr:y>0.28345</cdr:y>
    </cdr:from>
    <cdr:to>
      <cdr:x>0.73579</cdr:x>
      <cdr:y>0.36103</cdr:y>
    </cdr:to>
    <cdr:sp macro="" textlink="">
      <cdr:nvSpPr>
        <cdr:cNvPr id="6" name="TextBox 5"/>
        <cdr:cNvSpPr txBox="1"/>
      </cdr:nvSpPr>
      <cdr:spPr>
        <a:xfrm xmlns:a="http://schemas.openxmlformats.org/drawingml/2006/main">
          <a:off x="5906119" y="1349438"/>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n</a:t>
          </a:r>
          <a:r>
            <a:rPr lang="en-US" sz="1800" dirty="0" smtClean="0"/>
            <a:t>=1</a:t>
          </a:r>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0.405</cdr:x>
      <cdr:y>0.44239</cdr:y>
    </cdr:from>
    <cdr:to>
      <cdr:x>0.46743</cdr:x>
      <cdr:y>0.51961</cdr:y>
    </cdr:to>
    <cdr:sp macro="" textlink="">
      <cdr:nvSpPr>
        <cdr:cNvPr id="2" name="TextBox 5"/>
        <cdr:cNvSpPr txBox="1"/>
      </cdr:nvSpPr>
      <cdr:spPr>
        <a:xfrm xmlns:a="http://schemas.openxmlformats.org/drawingml/2006/main">
          <a:off x="3600480" y="2115910"/>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a:t>
          </a:r>
          <a:endParaRPr lang="en-US" dirty="0"/>
        </a:p>
      </cdr:txBody>
    </cdr:sp>
  </cdr:relSizeAnchor>
  <cdr:relSizeAnchor xmlns:cdr="http://schemas.openxmlformats.org/drawingml/2006/chartDrawing">
    <cdr:from>
      <cdr:x>0.59663</cdr:x>
      <cdr:y>0.16169</cdr:y>
    </cdr:from>
    <cdr:to>
      <cdr:x>0.67276</cdr:x>
      <cdr:y>0.23891</cdr:y>
    </cdr:to>
    <cdr:sp macro="" textlink="">
      <cdr:nvSpPr>
        <cdr:cNvPr id="3" name="TextBox 5"/>
        <cdr:cNvSpPr txBox="1"/>
      </cdr:nvSpPr>
      <cdr:spPr>
        <a:xfrm xmlns:a="http://schemas.openxmlformats.org/drawingml/2006/main">
          <a:off x="5304034" y="773338"/>
          <a:ext cx="67678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n=11</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0.49989</cdr:x>
      <cdr:y>0.25304</cdr:y>
    </cdr:from>
    <cdr:to>
      <cdr:x>0.56442</cdr:x>
      <cdr:y>0.32832</cdr:y>
    </cdr:to>
    <cdr:sp macro="" textlink="">
      <cdr:nvSpPr>
        <cdr:cNvPr id="2" name="TextBox 5"/>
        <cdr:cNvSpPr txBox="1"/>
      </cdr:nvSpPr>
      <cdr:spPr>
        <a:xfrm xmlns:a="http://schemas.openxmlformats.org/drawingml/2006/main">
          <a:off x="4298873" y="1241362"/>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n=8</a:t>
          </a:r>
          <a:endParaRPr lang="en-US" dirty="0"/>
        </a:p>
      </cdr:txBody>
    </cdr:sp>
  </cdr:relSizeAnchor>
  <cdr:relSizeAnchor xmlns:cdr="http://schemas.openxmlformats.org/drawingml/2006/chartDrawing">
    <cdr:from>
      <cdr:x>0.79524</cdr:x>
      <cdr:y>0.10199</cdr:y>
    </cdr:from>
    <cdr:to>
      <cdr:x>0.87394</cdr:x>
      <cdr:y>0.17728</cdr:y>
    </cdr:to>
    <cdr:sp macro="" textlink="">
      <cdr:nvSpPr>
        <cdr:cNvPr id="3" name="TextBox 5"/>
        <cdr:cNvSpPr txBox="1"/>
      </cdr:nvSpPr>
      <cdr:spPr>
        <a:xfrm xmlns:a="http://schemas.openxmlformats.org/drawingml/2006/main">
          <a:off x="6838873" y="500351"/>
          <a:ext cx="676788"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n=20</a:t>
          </a:r>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0.53422</cdr:x>
      <cdr:y>0.49946</cdr:y>
    </cdr:from>
    <cdr:to>
      <cdr:x>0.59986</cdr:x>
      <cdr:y>0.57559</cdr:y>
    </cdr:to>
    <cdr:sp macro="" textlink="">
      <cdr:nvSpPr>
        <cdr:cNvPr id="2" name="TextBox 5"/>
        <cdr:cNvSpPr txBox="1"/>
      </cdr:nvSpPr>
      <cdr:spPr>
        <a:xfrm xmlns:a="http://schemas.openxmlformats.org/drawingml/2006/main">
          <a:off x="4516588" y="2423102"/>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n=3</a:t>
          </a:r>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0.52522</cdr:x>
      <cdr:y>0.38484</cdr:y>
    </cdr:from>
    <cdr:to>
      <cdr:x>0.58694</cdr:x>
      <cdr:y>0.46177</cdr:y>
    </cdr:to>
    <cdr:sp macro="" textlink="">
      <cdr:nvSpPr>
        <cdr:cNvPr id="2" name="TextBox 6"/>
        <cdr:cNvSpPr txBox="1"/>
      </cdr:nvSpPr>
      <cdr:spPr>
        <a:xfrm xmlns:a="http://schemas.openxmlformats.org/drawingml/2006/main">
          <a:off x="4722405" y="1847559"/>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n=3</a:t>
          </a:r>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0.3786</cdr:x>
      <cdr:y>0.20245</cdr:y>
    </cdr:from>
    <cdr:to>
      <cdr:x>0.44557</cdr:x>
      <cdr:y>0.28297</cdr:y>
    </cdr:to>
    <cdr:sp macro="" textlink="">
      <cdr:nvSpPr>
        <cdr:cNvPr id="2" name="TextBox 7"/>
        <cdr:cNvSpPr txBox="1"/>
      </cdr:nvSpPr>
      <cdr:spPr>
        <a:xfrm xmlns:a="http://schemas.openxmlformats.org/drawingml/2006/main">
          <a:off x="3137731" y="928522"/>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n=2</a:t>
          </a:r>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0.72717</cdr:x>
      <cdr:y>0.3252</cdr:y>
    </cdr:from>
    <cdr:to>
      <cdr:x>0.78701</cdr:x>
      <cdr:y>0.39199</cdr:y>
    </cdr:to>
    <cdr:sp macro="" textlink="">
      <cdr:nvSpPr>
        <cdr:cNvPr id="2" name="TextBox 10"/>
        <cdr:cNvSpPr txBox="1"/>
      </cdr:nvSpPr>
      <cdr:spPr>
        <a:xfrm xmlns:a="http://schemas.openxmlformats.org/drawingml/2006/main">
          <a:off x="6744270" y="1798346"/>
          <a:ext cx="554960"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n=1</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0C25527-8521-4122-A86D-BDED5C80781B}" type="datetimeFigureOut">
              <a:rPr lang="en-US" smtClean="0"/>
              <a:t>4/15/2015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11A6897-D83A-4C49-AAE0-369D37886F60}" type="slidenum">
              <a:rPr lang="en-US" smtClean="0"/>
              <a:t>‹#›</a:t>
            </a:fld>
            <a:endParaRPr lang="en-US"/>
          </a:p>
        </p:txBody>
      </p:sp>
    </p:spTree>
    <p:extLst>
      <p:ext uri="{BB962C8B-B14F-4D97-AF65-F5344CB8AC3E}">
        <p14:creationId xmlns:p14="http://schemas.microsoft.com/office/powerpoint/2010/main" val="368944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de.state.md.us/programs/Water/StormwaterManagementProgram/Documents/NPDES%20MS4%20Guidance%20August%2018%20201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de.state.md.us/programs/Water/StormwaterManagementProgram/Documents/NPDES%20MS4%20Guidance%20August%2018%202014.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Dan Hill, College of Behavioral and Social Sciences, University of Maryland College Park</a:t>
            </a:r>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a:t>
            </a:fld>
            <a:endParaRPr lang="en-US"/>
          </a:p>
        </p:txBody>
      </p:sp>
    </p:spTree>
    <p:extLst>
      <p:ext uri="{BB962C8B-B14F-4D97-AF65-F5344CB8AC3E}">
        <p14:creationId xmlns:p14="http://schemas.microsoft.com/office/powerpoint/2010/main" val="253505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design build =7; design = 3; build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Total =22</a:t>
            </a:r>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10</a:t>
            </a:fld>
            <a:endParaRPr lang="en-US"/>
          </a:p>
        </p:txBody>
      </p:sp>
    </p:spTree>
    <p:extLst>
      <p:ext uri="{BB962C8B-B14F-4D97-AF65-F5344CB8AC3E}">
        <p14:creationId xmlns:p14="http://schemas.microsoft.com/office/powerpoint/2010/main" val="231268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design build =7; design = 3; build 12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Total =22</a:t>
            </a:r>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11</a:t>
            </a:fld>
            <a:endParaRPr lang="en-US"/>
          </a:p>
        </p:txBody>
      </p:sp>
    </p:spTree>
    <p:extLst>
      <p:ext uri="{BB962C8B-B14F-4D97-AF65-F5344CB8AC3E}">
        <p14:creationId xmlns:p14="http://schemas.microsoft.com/office/powerpoint/2010/main" val="234286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MD DNR AND MDE are using the same numbers now, which come from the Phase 5.3.2 CB Watershed model. See page 42 of this document: </a:t>
            </a:r>
            <a:r>
              <a:rPr lang="en-US" sz="1200" u="sng" kern="1200" dirty="0" smtClean="0">
                <a:solidFill>
                  <a:schemeClr val="tx1"/>
                </a:solidFill>
                <a:effectLst/>
                <a:latin typeface="+mn-lt"/>
                <a:ea typeface="+mn-ea"/>
                <a:cs typeface="+mn-cs"/>
                <a:hlinkClick r:id="rId3"/>
              </a:rPr>
              <a:t>http://www.mde.state.md.us/programs/Water/StormwaterManagementProgram/Documents/NPDES%20MS4%20Guidance%20August%2018%202014.pdf</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Accounting for SW </a:t>
            </a:r>
            <a:r>
              <a:rPr lang="en-US" sz="1200" b="1" kern="1200" dirty="0" err="1" smtClean="0">
                <a:solidFill>
                  <a:schemeClr val="tx1"/>
                </a:solidFill>
                <a:effectLst/>
                <a:latin typeface="+mn-lt"/>
                <a:ea typeface="+mn-ea"/>
                <a:cs typeface="+mn-cs"/>
              </a:rPr>
              <a:t>Wasteload</a:t>
            </a:r>
            <a:r>
              <a:rPr lang="en-US" sz="1200" b="1" kern="1200" baseline="0" dirty="0" smtClean="0">
                <a:solidFill>
                  <a:schemeClr val="tx1"/>
                </a:solidFill>
                <a:effectLst/>
                <a:latin typeface="+mn-lt"/>
                <a:ea typeface="+mn-ea"/>
                <a:cs typeface="+mn-cs"/>
              </a:rPr>
              <a:t> Allocations and Impervious Acres Treated guidance fro NPDES</a:t>
            </a:r>
            <a:r>
              <a:rPr lang="en-US" sz="1200" kern="1200" baseline="0" dirty="0" smtClean="0">
                <a:solidFill>
                  <a:schemeClr val="tx1"/>
                </a:solidFill>
                <a:effectLst/>
                <a:latin typeface="+mn-lt"/>
                <a:ea typeface="+mn-ea"/>
                <a:cs typeface="+mn-cs"/>
              </a:rPr>
              <a:t>, Aug 2014, p. 42 includes the annual urban loads per acre from the CBP version 5.3.2 for urban imp, urban pervious, and weighted all urban TN, TP, and TSS load reductions. </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12</a:t>
            </a:fld>
            <a:endParaRPr lang="en-US"/>
          </a:p>
        </p:txBody>
      </p:sp>
    </p:spTree>
    <p:extLst>
      <p:ext uri="{BB962C8B-B14F-4D97-AF65-F5344CB8AC3E}">
        <p14:creationId xmlns:p14="http://schemas.microsoft.com/office/powerpoint/2010/main" val="286317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2008-2011</a:t>
            </a:r>
            <a:r>
              <a:rPr lang="en-US" baseline="0" dirty="0" smtClean="0"/>
              <a:t> design/build n=5; design n=2, build n=5 and total n=12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2012-2015</a:t>
            </a:r>
            <a:r>
              <a:rPr lang="en-US" baseline="0" dirty="0" smtClean="0"/>
              <a:t> design/build n=9; design n=6, build n=15 and total n=30</a:t>
            </a:r>
            <a:endParaRPr lang="en-US" dirty="0" smtClean="0"/>
          </a:p>
        </p:txBody>
      </p:sp>
      <p:sp>
        <p:nvSpPr>
          <p:cNvPr id="4" name="Slide Number Placeholder 3"/>
          <p:cNvSpPr>
            <a:spLocks noGrp="1"/>
          </p:cNvSpPr>
          <p:nvPr>
            <p:ph type="sldNum" sz="quarter" idx="10"/>
          </p:nvPr>
        </p:nvSpPr>
        <p:spPr/>
        <p:txBody>
          <a:bodyPr/>
          <a:lstStyle/>
          <a:p>
            <a:fld id="{411A6897-D83A-4C49-AAE0-369D37886F60}" type="slidenum">
              <a:rPr lang="en-US" smtClean="0"/>
              <a:t>13</a:t>
            </a:fld>
            <a:endParaRPr lang="en-US"/>
          </a:p>
        </p:txBody>
      </p:sp>
    </p:spTree>
    <p:extLst>
      <p:ext uri="{BB962C8B-B14F-4D97-AF65-F5344CB8AC3E}">
        <p14:creationId xmlns:p14="http://schemas.microsoft.com/office/powerpoint/2010/main" val="368173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practices</a:t>
            </a:r>
            <a:r>
              <a:rPr lang="en-US" baseline="0" dirty="0" smtClean="0"/>
              <a:t> are those that treat &lt;0.2 acres or are less than ~870 </a:t>
            </a:r>
            <a:r>
              <a:rPr lang="en-US" baseline="0" dirty="0" err="1" smtClean="0"/>
              <a:t>ft</a:t>
            </a:r>
            <a:r>
              <a:rPr lang="en-US" baseline="0" dirty="0" smtClean="0"/>
              <a:t> </a:t>
            </a:r>
            <a:r>
              <a:rPr lang="en-US" baseline="0" dirty="0" err="1" smtClean="0"/>
              <a:t>sq</a:t>
            </a:r>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14</a:t>
            </a:fld>
            <a:endParaRPr lang="en-US"/>
          </a:p>
        </p:txBody>
      </p:sp>
    </p:spTree>
    <p:extLst>
      <p:ext uri="{BB962C8B-B14F-4D97-AF65-F5344CB8AC3E}">
        <p14:creationId xmlns:p14="http://schemas.microsoft.com/office/powerpoint/2010/main" val="245120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and build small n=1; design &amp; build large n=2; Design small n=1, design large n =2; build small n=1; build large n=11</a:t>
            </a:r>
          </a:p>
          <a:p>
            <a:r>
              <a:rPr lang="en-US" dirty="0" smtClean="0"/>
              <a:t>Total = 22</a:t>
            </a:r>
          </a:p>
          <a:p>
            <a:endParaRPr lang="en-US" dirty="0" smtClean="0"/>
          </a:p>
          <a:p>
            <a:r>
              <a:rPr lang="en-US" dirty="0" smtClean="0"/>
              <a:t>Big</a:t>
            </a:r>
            <a:r>
              <a:rPr lang="en-US" baseline="0" dirty="0" smtClean="0"/>
              <a:t> was defined as the CDA sum divided by the # BMPs to get those BMPs that treated 0.2 acres and larger as big and those that treated 0.2 acres and smaller as small</a:t>
            </a:r>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15</a:t>
            </a:fld>
            <a:endParaRPr lang="en-US"/>
          </a:p>
        </p:txBody>
      </p:sp>
    </p:spTree>
    <p:extLst>
      <p:ext uri="{BB962C8B-B14F-4D97-AF65-F5344CB8AC3E}">
        <p14:creationId xmlns:p14="http://schemas.microsoft.com/office/powerpoint/2010/main" val="2822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costs in design/build were 6%</a:t>
            </a:r>
            <a:r>
              <a:rPr lang="en-US" baseline="0" dirty="0" smtClean="0"/>
              <a:t> of the build cost (only the total cost of the project and only the design cost or the build cost for each project type (</a:t>
            </a:r>
            <a:r>
              <a:rPr lang="en-US" baseline="0" dirty="0" err="1" smtClean="0"/>
              <a:t>ie</a:t>
            </a:r>
            <a:r>
              <a:rPr lang="en-US" baseline="0" dirty="0" smtClean="0"/>
              <a:t> design, design/build, build)</a:t>
            </a:r>
          </a:p>
          <a:p>
            <a:endParaRPr lang="en-US" dirty="0" smtClean="0"/>
          </a:p>
          <a:p>
            <a:r>
              <a:rPr lang="en-US" baseline="0" dirty="0" smtClean="0"/>
              <a:t>design &amp; build n= 14;</a:t>
            </a:r>
            <a:r>
              <a:rPr lang="en-US" dirty="0" smtClean="0"/>
              <a:t> Design</a:t>
            </a:r>
            <a:r>
              <a:rPr lang="en-US" baseline="0" dirty="0" smtClean="0"/>
              <a:t> n=8,  build n=20</a:t>
            </a:r>
          </a:p>
          <a:p>
            <a:r>
              <a:rPr lang="en-US" baseline="0" dirty="0" smtClean="0"/>
              <a:t>Total = 42</a:t>
            </a:r>
            <a:endParaRPr lang="en-US" dirty="0" smtClean="0"/>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16</a:t>
            </a:fld>
            <a:endParaRPr lang="en-US"/>
          </a:p>
        </p:txBody>
      </p:sp>
    </p:spTree>
    <p:extLst>
      <p:ext uri="{BB962C8B-B14F-4D97-AF65-F5344CB8AC3E}">
        <p14:creationId xmlns:p14="http://schemas.microsoft.com/office/powerpoint/2010/main" val="319553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PPF, Christina</a:t>
            </a:r>
            <a:r>
              <a:rPr lang="en-US" baseline="0" dirty="0" smtClean="0"/>
              <a:t> Bradley, n=8, 20012-2013</a:t>
            </a:r>
          </a:p>
          <a:p>
            <a:r>
              <a:rPr lang="en-US" baseline="0" dirty="0" err="1" smtClean="0"/>
              <a:t>MoCo</a:t>
            </a:r>
            <a:r>
              <a:rPr lang="en-US" baseline="0" dirty="0" smtClean="0"/>
              <a:t> – Ann English </a:t>
            </a:r>
          </a:p>
          <a:p>
            <a:endParaRPr lang="en-US" baseline="0" dirty="0" smtClean="0"/>
          </a:p>
          <a:p>
            <a:r>
              <a:rPr lang="en-US" sz="1200" b="1" kern="1200" dirty="0" smtClean="0">
                <a:solidFill>
                  <a:schemeClr val="tx1"/>
                </a:solidFill>
                <a:effectLst/>
                <a:latin typeface="+mn-lt"/>
                <a:ea typeface="+mn-ea"/>
                <a:cs typeface="+mn-cs"/>
              </a:rPr>
              <a:t>RainScapes Rewards Rebates – 68 Rain Gardens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Single Family: $11.87/ SF of RG to install; the county rebated, on average, $3.81/SF of RG</a:t>
            </a:r>
          </a:p>
          <a:p>
            <a:r>
              <a:rPr lang="en-US" sz="1200" kern="1200" dirty="0" smtClean="0">
                <a:solidFill>
                  <a:schemeClr val="tx1"/>
                </a:solidFill>
                <a:effectLst/>
                <a:latin typeface="+mn-lt"/>
                <a:ea typeface="+mn-ea"/>
                <a:cs typeface="+mn-cs"/>
              </a:rPr>
              <a:t>Commercial/Institutional: $18.17/ SF of RG to install; the county rebated, on average, $9.38/SF of RG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Impervious area (IA) treated in square feet (SF):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Average IA treated with projects on Single Family= 1284 SF</a:t>
            </a:r>
          </a:p>
          <a:p>
            <a:r>
              <a:rPr lang="en-US" sz="1200" kern="1200" dirty="0" smtClean="0">
                <a:solidFill>
                  <a:schemeClr val="tx1"/>
                </a:solidFill>
                <a:effectLst/>
                <a:latin typeface="+mn-lt"/>
                <a:ea typeface="+mn-ea"/>
                <a:cs typeface="+mn-cs"/>
              </a:rPr>
              <a:t>Average IA treated with projects on Commercial/Institutional: 8588 SF</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RainScapes Neighborhoods – 20 Rain Gardens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have paid with county contractors, our average/SF of Rain Garden (designed to capture about 2.1” of rain – some were combinations of conservation landscapes and rain gardens but I included them since we estimated the treatment volume) is $22.54/SF of RG </a:t>
            </a:r>
          </a:p>
          <a:p>
            <a:r>
              <a:rPr lang="en-US" sz="1200" kern="1200" dirty="0" smtClean="0">
                <a:solidFill>
                  <a:schemeClr val="tx1"/>
                </a:solidFill>
                <a:effectLst/>
                <a:latin typeface="+mn-lt"/>
                <a:ea typeface="+mn-ea"/>
                <a:cs typeface="+mn-cs"/>
              </a:rPr>
              <a:t>Note, in addition to the installation cost for county projects, we also have a flat site assessment and design fee for projects which is not reflected in the $22.54/SF price.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17</a:t>
            </a:fld>
            <a:endParaRPr lang="en-US"/>
          </a:p>
        </p:txBody>
      </p:sp>
    </p:spTree>
    <p:extLst>
      <p:ext uri="{BB962C8B-B14F-4D97-AF65-F5344CB8AC3E}">
        <p14:creationId xmlns:p14="http://schemas.microsoft.com/office/powerpoint/2010/main" val="3761689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MD DNR AND MDE are using the same numbers now, which come from the Phase 5.3.2 CB Watershed model. See page 42 of this document: </a:t>
            </a:r>
            <a:r>
              <a:rPr lang="en-US" sz="1200" u="sng" kern="1200" dirty="0" smtClean="0">
                <a:solidFill>
                  <a:schemeClr val="tx1"/>
                </a:solidFill>
                <a:effectLst/>
                <a:latin typeface="+mn-lt"/>
                <a:ea typeface="+mn-ea"/>
                <a:cs typeface="+mn-cs"/>
                <a:hlinkClick r:id="rId3"/>
              </a:rPr>
              <a:t>http://www.mde.state.md.us/programs/Water/StormwaterManagementProgram/Documents/NPDES%20MS4%20Guidance%20August%2018%202014.pdf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Accounting for SW </a:t>
            </a:r>
            <a:r>
              <a:rPr lang="en-US" sz="1200" kern="1200" dirty="0" err="1" smtClean="0">
                <a:solidFill>
                  <a:schemeClr val="tx1"/>
                </a:solidFill>
                <a:effectLst/>
                <a:latin typeface="+mn-lt"/>
                <a:ea typeface="+mn-ea"/>
                <a:cs typeface="+mn-cs"/>
              </a:rPr>
              <a:t>Wasteload</a:t>
            </a:r>
            <a:r>
              <a:rPr lang="en-US" sz="1200" kern="1200" baseline="0" dirty="0" smtClean="0">
                <a:solidFill>
                  <a:schemeClr val="tx1"/>
                </a:solidFill>
                <a:effectLst/>
                <a:latin typeface="+mn-lt"/>
                <a:ea typeface="+mn-ea"/>
                <a:cs typeface="+mn-cs"/>
              </a:rPr>
              <a:t> Allocations and Impervious Acres Treated guidance fro NPDES, Aug 2014, p. 42 includes the annual urban loads per acre from the CBP version 5.3.2 for urban imp, urban pervious, and weighted all urban TN, TP, and TSS load reductions.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18</a:t>
            </a:fld>
            <a:endParaRPr lang="en-US"/>
          </a:p>
        </p:txBody>
      </p:sp>
    </p:spTree>
    <p:extLst>
      <p:ext uri="{BB962C8B-B14F-4D97-AF65-F5344CB8AC3E}">
        <p14:creationId xmlns:p14="http://schemas.microsoft.com/office/powerpoint/2010/main" val="55523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26,00</a:t>
            </a:r>
            <a:r>
              <a:rPr lang="en-US" baseline="0" dirty="0" smtClean="0"/>
              <a:t>0 volunteers and 166,000 volunteer </a:t>
            </a:r>
            <a:r>
              <a:rPr lang="en-US" baseline="0" dirty="0" err="1" smtClean="0"/>
              <a:t>hrs</a:t>
            </a:r>
            <a:r>
              <a:rPr lang="en-US" baseline="0" dirty="0" smtClean="0"/>
              <a:t> in 2014 – how does this factor into this cost analysis?</a:t>
            </a:r>
          </a:p>
          <a:p>
            <a:r>
              <a:rPr lang="en-US" baseline="0" dirty="0" smtClean="0"/>
              <a:t>For the 50 studies here, 1839 volunteers were reported.</a:t>
            </a:r>
          </a:p>
          <a:p>
            <a:r>
              <a:rPr lang="en-US" baseline="0" dirty="0" smtClean="0"/>
              <a:t>What are the other benefits of rain gardens and </a:t>
            </a:r>
            <a:r>
              <a:rPr lang="en-US" baseline="0" dirty="0" err="1" smtClean="0"/>
              <a:t>bt’s</a:t>
            </a:r>
            <a:r>
              <a:rPr lang="en-US" baseline="0" dirty="0" smtClean="0"/>
              <a:t> other than cost? Quality of life, education, etc.</a:t>
            </a:r>
            <a:endParaRPr lang="en-US" dirty="0" smtClean="0"/>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19</a:t>
            </a:fld>
            <a:endParaRPr lang="en-US"/>
          </a:p>
        </p:txBody>
      </p:sp>
    </p:spTree>
    <p:extLst>
      <p:ext uri="{BB962C8B-B14F-4D97-AF65-F5344CB8AC3E}">
        <p14:creationId xmlns:p14="http://schemas.microsoft.com/office/powerpoint/2010/main" val="332553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A6897-D83A-4C49-AAE0-369D37886F60}" type="slidenum">
              <a:rPr lang="en-US" smtClean="0"/>
              <a:t>2</a:t>
            </a:fld>
            <a:endParaRPr lang="en-US"/>
          </a:p>
        </p:txBody>
      </p:sp>
    </p:spTree>
    <p:extLst>
      <p:ext uri="{BB962C8B-B14F-4D97-AF65-F5344CB8AC3E}">
        <p14:creationId xmlns:p14="http://schemas.microsoft.com/office/powerpoint/2010/main" val="88729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A6897-D83A-4C49-AAE0-369D37886F60}" type="slidenum">
              <a:rPr lang="en-US" smtClean="0"/>
              <a:t>20</a:t>
            </a:fld>
            <a:endParaRPr lang="en-US"/>
          </a:p>
        </p:txBody>
      </p:sp>
    </p:spTree>
    <p:extLst>
      <p:ext uri="{BB962C8B-B14F-4D97-AF65-F5344CB8AC3E}">
        <p14:creationId xmlns:p14="http://schemas.microsoft.com/office/powerpoint/2010/main" val="408601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1A6897-D83A-4C49-AAE0-369D37886F60}" type="slidenum">
              <a:rPr lang="en-US" smtClean="0"/>
              <a:t>3</a:t>
            </a:fld>
            <a:endParaRPr lang="en-US"/>
          </a:p>
        </p:txBody>
      </p:sp>
    </p:spTree>
    <p:extLst>
      <p:ext uri="{BB962C8B-B14F-4D97-AF65-F5344CB8AC3E}">
        <p14:creationId xmlns:p14="http://schemas.microsoft.com/office/powerpoint/2010/main" val="2067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 some assumptions, such as permit as part of design (1/2 unless &gt;$10,000 line item,</a:t>
            </a:r>
            <a:r>
              <a:rPr lang="en-US" baseline="0" dirty="0" smtClean="0"/>
              <a:t> then 1/3 of the line item was for permit) – assumption</a:t>
            </a:r>
          </a:p>
          <a:p>
            <a:r>
              <a:rPr lang="en-US" baseline="0" dirty="0" smtClean="0"/>
              <a:t>Took out the cost of other items, e.g., permeable pavement </a:t>
            </a:r>
          </a:p>
          <a:p>
            <a:r>
              <a:rPr lang="en-US" baseline="0" dirty="0" smtClean="0"/>
              <a:t>Used the total cost of the project costs associated with the BMP, so includes match reported for these cost items </a:t>
            </a:r>
          </a:p>
          <a:p>
            <a:r>
              <a:rPr lang="en-US" baseline="0" dirty="0" smtClean="0"/>
              <a:t>Recorded data in detail to include CBT funded or total cost, contractor or applicant cost, and many other buckets of cost items, such as permits, signs, monitoring, planning, maintenance, indirect, project management – but there were not that many trends in this information.</a:t>
            </a:r>
          </a:p>
          <a:p>
            <a:r>
              <a:rPr lang="en-US" baseline="0" dirty="0" smtClean="0"/>
              <a:t>Split out the individual practices, recorded CDA, IC of the CDA when possible, etc. However, lumped many of these BMP and cost parameters for the purpose of this talk.</a:t>
            </a:r>
          </a:p>
          <a:p>
            <a:r>
              <a:rPr lang="en-US" baseline="0" dirty="0" smtClean="0"/>
              <a:t>Some files were outliers so did not use them and many practices didn’t report the CDA and/or IC of the CDA, so SA of the practice is the best dependent variable. </a:t>
            </a:r>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4</a:t>
            </a:fld>
            <a:endParaRPr lang="en-US"/>
          </a:p>
        </p:txBody>
      </p:sp>
    </p:spTree>
    <p:extLst>
      <p:ext uri="{BB962C8B-B14F-4D97-AF65-F5344CB8AC3E}">
        <p14:creationId xmlns:p14="http://schemas.microsoft.com/office/powerpoint/2010/main" val="42504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project cost vs CBT cost of the project related to the rain garden</a:t>
            </a:r>
            <a:r>
              <a:rPr lang="en-US" baseline="0" dirty="0" smtClean="0"/>
              <a:t> or bioretention project</a:t>
            </a:r>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5</a:t>
            </a:fld>
            <a:endParaRPr lang="en-US"/>
          </a:p>
        </p:txBody>
      </p:sp>
    </p:spTree>
    <p:extLst>
      <p:ext uri="{BB962C8B-B14F-4D97-AF65-F5344CB8AC3E}">
        <p14:creationId xmlns:p14="http://schemas.microsoft.com/office/powerpoint/2010/main" val="40114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Western Shore (n): </a:t>
            </a:r>
            <a:r>
              <a:rPr lang="en-US" dirty="0" smtClean="0"/>
              <a:t>design </a:t>
            </a:r>
            <a:r>
              <a:rPr lang="en-US" dirty="0"/>
              <a:t>build = 12; </a:t>
            </a:r>
            <a:r>
              <a:rPr lang="en-US" dirty="0" smtClean="0"/>
              <a:t>design = 5; build </a:t>
            </a:r>
            <a:r>
              <a:rPr lang="en-US" dirty="0"/>
              <a:t>= </a:t>
            </a:r>
            <a:r>
              <a:rPr lang="en-US" dirty="0" smtClean="0"/>
              <a:t>18 </a:t>
            </a:r>
          </a:p>
          <a:p>
            <a:r>
              <a:rPr lang="en-US" dirty="0" smtClean="0"/>
              <a:t>Western</a:t>
            </a:r>
            <a:r>
              <a:rPr lang="en-US" baseline="0" dirty="0" smtClean="0"/>
              <a:t> shore total = 35</a:t>
            </a:r>
            <a:endParaRPr lang="en-US" dirty="0" smtClean="0"/>
          </a:p>
          <a:p>
            <a:endParaRPr lang="en-US" dirty="0"/>
          </a:p>
          <a:p>
            <a:r>
              <a:rPr lang="en-US" dirty="0" smtClean="0"/>
              <a:t>Eastern Shore (n): design build = 2; design = 3; build =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Eastern</a:t>
            </a:r>
            <a:r>
              <a:rPr lang="en-US" baseline="0" dirty="0" smtClean="0"/>
              <a:t> shore total = 7</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11A6897-D83A-4C49-AAE0-369D37886F60}" type="slidenum">
              <a:rPr lang="en-US" smtClean="0"/>
              <a:t>6</a:t>
            </a:fld>
            <a:endParaRPr lang="en-US"/>
          </a:p>
        </p:txBody>
      </p:sp>
    </p:spTree>
    <p:extLst>
      <p:ext uri="{BB962C8B-B14F-4D97-AF65-F5344CB8AC3E}">
        <p14:creationId xmlns:p14="http://schemas.microsoft.com/office/powerpoint/2010/main" val="89321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Western Shore (n):</a:t>
            </a:r>
            <a:r>
              <a:rPr lang="en-US" sz="1200" b="0" i="0" u="none" strike="noStrike" kern="1200" baseline="0" dirty="0" smtClean="0">
                <a:solidFill>
                  <a:schemeClr val="tx1"/>
                </a:solidFill>
                <a:effectLst/>
                <a:latin typeface="+mn-lt"/>
                <a:ea typeface="+mn-ea"/>
                <a:cs typeface="+mn-cs"/>
              </a:rPr>
              <a:t> design build = 5; design = 2; build = 11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Western</a:t>
            </a:r>
            <a:r>
              <a:rPr lang="en-US" baseline="0" dirty="0" smtClean="0"/>
              <a:t> shore total = 18</a:t>
            </a: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Eastern Shore (n):</a:t>
            </a:r>
            <a:r>
              <a:rPr lang="en-US" dirty="0" smtClean="0"/>
              <a:t> </a:t>
            </a:r>
            <a:r>
              <a:rPr lang="en-US" sz="1200" b="0" i="0" u="none" strike="noStrike" kern="1200" baseline="0" dirty="0" smtClean="0">
                <a:solidFill>
                  <a:schemeClr val="tx1"/>
                </a:solidFill>
                <a:effectLst/>
                <a:latin typeface="+mn-lt"/>
                <a:ea typeface="+mn-ea"/>
                <a:cs typeface="+mn-cs"/>
              </a:rPr>
              <a:t>design build = 2; design = 1; build = 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Eastern</a:t>
            </a:r>
            <a:r>
              <a:rPr lang="en-US" baseline="0" dirty="0" smtClean="0"/>
              <a:t> shore total = 4</a:t>
            </a:r>
            <a:endParaRPr lang="en-US" dirty="0" smtClean="0"/>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7</a:t>
            </a:fld>
            <a:endParaRPr lang="en-US"/>
          </a:p>
        </p:txBody>
      </p:sp>
    </p:spTree>
    <p:extLst>
      <p:ext uri="{BB962C8B-B14F-4D97-AF65-F5344CB8AC3E}">
        <p14:creationId xmlns:p14="http://schemas.microsoft.com/office/powerpoint/2010/main" val="364575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Western Shore (n):</a:t>
            </a:r>
            <a:r>
              <a:rPr lang="en-US" sz="1200" b="0" i="0" u="none" strike="noStrike" kern="1200" baseline="0" dirty="0" smtClean="0">
                <a:solidFill>
                  <a:schemeClr val="tx1"/>
                </a:solidFill>
                <a:effectLst/>
                <a:latin typeface="+mn-lt"/>
                <a:ea typeface="+mn-ea"/>
                <a:cs typeface="+mn-cs"/>
              </a:rPr>
              <a:t> design build = 5; design = 2;  build = 11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Western</a:t>
            </a:r>
            <a:r>
              <a:rPr lang="en-US" baseline="0" dirty="0" smtClean="0"/>
              <a:t> shore total = 18</a:t>
            </a: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Eastern Shore (n):</a:t>
            </a:r>
            <a:r>
              <a:rPr lang="en-US" dirty="0" smtClean="0"/>
              <a:t> </a:t>
            </a:r>
            <a:r>
              <a:rPr lang="en-US" sz="1200" b="0" i="0" u="none" strike="noStrike" kern="1200" baseline="0" dirty="0" smtClean="0">
                <a:solidFill>
                  <a:schemeClr val="tx1"/>
                </a:solidFill>
                <a:effectLst/>
                <a:latin typeface="+mn-lt"/>
                <a:ea typeface="+mn-ea"/>
                <a:cs typeface="+mn-cs"/>
              </a:rPr>
              <a:t>design build = 2; design = 1; build = 1</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Eastern</a:t>
            </a:r>
            <a:r>
              <a:rPr lang="en-US" baseline="0" dirty="0" smtClean="0"/>
              <a:t> shore total = 4</a:t>
            </a:r>
            <a:endParaRPr lang="en-US" dirty="0" smtClean="0"/>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8</a:t>
            </a:fld>
            <a:endParaRPr lang="en-US"/>
          </a:p>
        </p:txBody>
      </p:sp>
    </p:spTree>
    <p:extLst>
      <p:ext uri="{BB962C8B-B14F-4D97-AF65-F5344CB8AC3E}">
        <p14:creationId xmlns:p14="http://schemas.microsoft.com/office/powerpoint/2010/main" val="155972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design build = 14; design = 8; build = 18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Total = 42</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$8/ft2</a:t>
            </a:r>
            <a:r>
              <a:rPr lang="en-US" baseline="0" dirty="0" smtClean="0"/>
              <a:t> to $134/ft2 = range</a:t>
            </a:r>
            <a:endParaRPr lang="en-US" dirty="0" smtClean="0"/>
          </a:p>
          <a:p>
            <a:endParaRPr lang="en-US" dirty="0"/>
          </a:p>
        </p:txBody>
      </p:sp>
      <p:sp>
        <p:nvSpPr>
          <p:cNvPr id="4" name="Slide Number Placeholder 3"/>
          <p:cNvSpPr>
            <a:spLocks noGrp="1"/>
          </p:cNvSpPr>
          <p:nvPr>
            <p:ph type="sldNum" sz="quarter" idx="10"/>
          </p:nvPr>
        </p:nvSpPr>
        <p:spPr/>
        <p:txBody>
          <a:bodyPr/>
          <a:lstStyle/>
          <a:p>
            <a:fld id="{411A6897-D83A-4C49-AAE0-369D37886F60}" type="slidenum">
              <a:rPr lang="en-US" smtClean="0"/>
              <a:t>9</a:t>
            </a:fld>
            <a:endParaRPr lang="en-US"/>
          </a:p>
        </p:txBody>
      </p:sp>
    </p:spTree>
    <p:extLst>
      <p:ext uri="{BB962C8B-B14F-4D97-AF65-F5344CB8AC3E}">
        <p14:creationId xmlns:p14="http://schemas.microsoft.com/office/powerpoint/2010/main" val="12933353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945430-53DA-4A83-990E-C92F1781DC7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57F9BB0-34D2-4773-9995-21605109FB78}" type="slidenum">
              <a:rPr lang="en-US" smtClean="0"/>
              <a:t>‹#›</a:t>
            </a:fld>
            <a:endParaRPr lang="en-US"/>
          </a:p>
        </p:txBody>
      </p:sp>
    </p:spTree>
    <p:extLst>
      <p:ext uri="{BB962C8B-B14F-4D97-AF65-F5344CB8AC3E}">
        <p14:creationId xmlns:p14="http://schemas.microsoft.com/office/powerpoint/2010/main" val="359638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945430-53DA-4A83-990E-C92F1781DC7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200114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945430-53DA-4A83-990E-C92F1781DC7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190086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945430-53DA-4A83-990E-C92F1781DC7C}"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40842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2945430-53DA-4A83-990E-C92F1781DC7C}" type="datetimeFigureOut">
              <a:rPr lang="en-US" smtClean="0"/>
              <a:t>4/15/2015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57F9BB0-34D2-4773-9995-21605109FB78}" type="slidenum">
              <a:rPr lang="en-US" smtClean="0"/>
              <a:t>‹#›</a:t>
            </a:fld>
            <a:endParaRPr lang="en-US"/>
          </a:p>
        </p:txBody>
      </p:sp>
    </p:spTree>
    <p:extLst>
      <p:ext uri="{BB962C8B-B14F-4D97-AF65-F5344CB8AC3E}">
        <p14:creationId xmlns:p14="http://schemas.microsoft.com/office/powerpoint/2010/main" val="381267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945430-53DA-4A83-990E-C92F1781DC7C}"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316402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945430-53DA-4A83-990E-C92F1781DC7C}"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159989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945430-53DA-4A83-990E-C92F1781DC7C}"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86443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45430-53DA-4A83-990E-C92F1781DC7C}"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277574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45430-53DA-4A83-990E-C92F1781DC7C}"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362668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45430-53DA-4A83-990E-C92F1781DC7C}" type="datetimeFigureOut">
              <a:rPr lang="en-US" smtClean="0"/>
              <a:t>4/15/2015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7F9BB0-34D2-4773-9995-21605109FB78}" type="slidenum">
              <a:rPr lang="en-US" smtClean="0"/>
              <a:t>‹#›</a:t>
            </a:fld>
            <a:endParaRPr lang="en-US"/>
          </a:p>
        </p:txBody>
      </p:sp>
    </p:spTree>
    <p:extLst>
      <p:ext uri="{BB962C8B-B14F-4D97-AF65-F5344CB8AC3E}">
        <p14:creationId xmlns:p14="http://schemas.microsoft.com/office/powerpoint/2010/main" val="328823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945430-53DA-4A83-990E-C92F1781DC7C}" type="datetimeFigureOut">
              <a:rPr lang="en-US" smtClean="0"/>
              <a:t>4/15/2015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57F9BB0-34D2-4773-9995-21605109FB78}" type="slidenum">
              <a:rPr lang="en-US" smtClean="0"/>
              <a:t>‹#›</a:t>
            </a:fld>
            <a:endParaRPr lang="en-US"/>
          </a:p>
        </p:txBody>
      </p:sp>
    </p:spTree>
    <p:extLst>
      <p:ext uri="{BB962C8B-B14F-4D97-AF65-F5344CB8AC3E}">
        <p14:creationId xmlns:p14="http://schemas.microsoft.com/office/powerpoint/2010/main" val="332497884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grant funder cost perspective on best management practices</a:t>
            </a:r>
            <a:endParaRPr lang="en-US" dirty="0"/>
          </a:p>
        </p:txBody>
      </p:sp>
      <p:sp>
        <p:nvSpPr>
          <p:cNvPr id="3" name="Subtitle 2"/>
          <p:cNvSpPr>
            <a:spLocks noGrp="1"/>
          </p:cNvSpPr>
          <p:nvPr>
            <p:ph type="subTitle" idx="1"/>
          </p:nvPr>
        </p:nvSpPr>
        <p:spPr>
          <a:xfrm>
            <a:off x="1069848" y="4690458"/>
            <a:ext cx="7891272" cy="1658389"/>
          </a:xfrm>
        </p:spPr>
        <p:txBody>
          <a:bodyPr>
            <a:normAutofit lnSpcReduction="10000"/>
          </a:bodyPr>
          <a:lstStyle/>
          <a:p>
            <a:r>
              <a:rPr lang="en-US" dirty="0" smtClean="0"/>
              <a:t>Sadie Drescher, Senior Program Officer</a:t>
            </a:r>
          </a:p>
          <a:p>
            <a:r>
              <a:rPr lang="en-US" dirty="0" smtClean="0"/>
              <a:t>Jana Davis, PhD., Executive Director</a:t>
            </a:r>
          </a:p>
          <a:p>
            <a:r>
              <a:rPr lang="en-US" dirty="0" smtClean="0"/>
              <a:t>Dan Hill, Intern &amp; University of Maryland</a:t>
            </a:r>
          </a:p>
          <a:p>
            <a:r>
              <a:rPr lang="en-US" dirty="0" smtClean="0">
                <a:solidFill>
                  <a:srgbClr val="0070C0"/>
                </a:solidFill>
              </a:rPr>
              <a:t>Chesapeake Bay Trust</a:t>
            </a:r>
            <a:endParaRPr lang="en-US"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302" y="5113949"/>
            <a:ext cx="3143250" cy="1457325"/>
          </a:xfrm>
          <a:prstGeom prst="rect">
            <a:avLst/>
          </a:prstGeom>
        </p:spPr>
      </p:pic>
    </p:spTree>
    <p:extLst>
      <p:ext uri="{BB962C8B-B14F-4D97-AF65-F5344CB8AC3E}">
        <p14:creationId xmlns:p14="http://schemas.microsoft.com/office/powerpoint/2010/main" val="65107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738" y="96376"/>
            <a:ext cx="10755666"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r>
              <a:rPr lang="en-US" sz="4400" dirty="0" smtClean="0"/>
              <a:t>Question 2: Does process drive cost? </a:t>
            </a:r>
            <a:endParaRPr lang="en-US" sz="4400" dirty="0"/>
          </a:p>
        </p:txBody>
      </p:sp>
      <p:graphicFrame>
        <p:nvGraphicFramePr>
          <p:cNvPr id="6" name="Chart 5"/>
          <p:cNvGraphicFramePr>
            <a:graphicFrameLocks/>
          </p:cNvGraphicFramePr>
          <p:nvPr>
            <p:extLst>
              <p:ext uri="{D42A27DB-BD31-4B8C-83A1-F6EECF244321}">
                <p14:modId xmlns:p14="http://schemas.microsoft.com/office/powerpoint/2010/main" val="4011840050"/>
              </p:ext>
            </p:extLst>
          </p:nvPr>
        </p:nvGraphicFramePr>
        <p:xfrm>
          <a:off x="1494972" y="1491343"/>
          <a:ext cx="8454571" cy="48513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609445" y="3729779"/>
            <a:ext cx="554960" cy="369332"/>
          </a:xfrm>
          <a:prstGeom prst="rect">
            <a:avLst/>
          </a:prstGeom>
          <a:noFill/>
        </p:spPr>
        <p:txBody>
          <a:bodyPr wrap="none" rtlCol="0">
            <a:spAutoFit/>
          </a:bodyPr>
          <a:lstStyle/>
          <a:p>
            <a:r>
              <a:rPr lang="en-US" dirty="0" smtClean="0"/>
              <a:t>n=7</a:t>
            </a:r>
            <a:endParaRPr lang="en-US" dirty="0"/>
          </a:p>
        </p:txBody>
      </p:sp>
      <p:sp>
        <p:nvSpPr>
          <p:cNvPr id="8" name="TextBox 7"/>
          <p:cNvSpPr txBox="1"/>
          <p:nvPr/>
        </p:nvSpPr>
        <p:spPr>
          <a:xfrm>
            <a:off x="8254016" y="2597665"/>
            <a:ext cx="676788" cy="369332"/>
          </a:xfrm>
          <a:prstGeom prst="rect">
            <a:avLst/>
          </a:prstGeom>
          <a:noFill/>
        </p:spPr>
        <p:txBody>
          <a:bodyPr wrap="none" rtlCol="0">
            <a:spAutoFit/>
          </a:bodyPr>
          <a:lstStyle/>
          <a:p>
            <a:r>
              <a:rPr lang="en-US" dirty="0" smtClean="0"/>
              <a:t>n=12</a:t>
            </a:r>
            <a:endParaRPr lang="en-US" dirty="0"/>
          </a:p>
        </p:txBody>
      </p:sp>
    </p:spTree>
    <p:extLst>
      <p:ext uri="{BB962C8B-B14F-4D97-AF65-F5344CB8AC3E}">
        <p14:creationId xmlns:p14="http://schemas.microsoft.com/office/powerpoint/2010/main" val="157862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6738" y="96376"/>
            <a:ext cx="10755666"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457200" indent="-457200"/>
            <a:r>
              <a:rPr lang="en-US" sz="4400" dirty="0" smtClean="0"/>
              <a:t>Question 2: Does process drive cost? </a:t>
            </a:r>
            <a:endParaRPr lang="en-US" sz="4400" dirty="0"/>
          </a:p>
        </p:txBody>
      </p:sp>
      <p:graphicFrame>
        <p:nvGraphicFramePr>
          <p:cNvPr id="7" name="Chart 6"/>
          <p:cNvGraphicFramePr>
            <a:graphicFrameLocks/>
          </p:cNvGraphicFramePr>
          <p:nvPr>
            <p:extLst>
              <p:ext uri="{D42A27DB-BD31-4B8C-83A1-F6EECF244321}">
                <p14:modId xmlns:p14="http://schemas.microsoft.com/office/powerpoint/2010/main" val="838219584"/>
              </p:ext>
            </p:extLst>
          </p:nvPr>
        </p:nvGraphicFramePr>
        <p:xfrm>
          <a:off x="1204686" y="1512888"/>
          <a:ext cx="8991314" cy="480082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609445" y="3729779"/>
            <a:ext cx="554960" cy="369332"/>
          </a:xfrm>
          <a:prstGeom prst="rect">
            <a:avLst/>
          </a:prstGeom>
          <a:noFill/>
        </p:spPr>
        <p:txBody>
          <a:bodyPr wrap="none" rtlCol="0">
            <a:spAutoFit/>
          </a:bodyPr>
          <a:lstStyle/>
          <a:p>
            <a:r>
              <a:rPr lang="en-US" dirty="0" smtClean="0"/>
              <a:t>n=7</a:t>
            </a:r>
            <a:endParaRPr lang="en-US" dirty="0"/>
          </a:p>
        </p:txBody>
      </p:sp>
      <p:sp>
        <p:nvSpPr>
          <p:cNvPr id="9" name="TextBox 8"/>
          <p:cNvSpPr txBox="1"/>
          <p:nvPr/>
        </p:nvSpPr>
        <p:spPr>
          <a:xfrm>
            <a:off x="8508017" y="2067894"/>
            <a:ext cx="676788" cy="369332"/>
          </a:xfrm>
          <a:prstGeom prst="rect">
            <a:avLst/>
          </a:prstGeom>
          <a:noFill/>
        </p:spPr>
        <p:txBody>
          <a:bodyPr wrap="none" rtlCol="0">
            <a:spAutoFit/>
          </a:bodyPr>
          <a:lstStyle/>
          <a:p>
            <a:r>
              <a:rPr lang="en-US" dirty="0" smtClean="0"/>
              <a:t>n=12</a:t>
            </a:r>
            <a:endParaRPr lang="en-US" dirty="0"/>
          </a:p>
        </p:txBody>
      </p:sp>
    </p:spTree>
    <p:extLst>
      <p:ext uri="{BB962C8B-B14F-4D97-AF65-F5344CB8AC3E}">
        <p14:creationId xmlns:p14="http://schemas.microsoft.com/office/powerpoint/2010/main" val="273110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383034"/>
            <a:ext cx="10929258" cy="1609344"/>
          </a:xfrm>
        </p:spPr>
        <p:txBody>
          <a:bodyPr>
            <a:normAutofit/>
          </a:bodyPr>
          <a:lstStyle/>
          <a:p>
            <a:r>
              <a:rPr lang="en-US" sz="4400" dirty="0"/>
              <a:t>Question 2: Does </a:t>
            </a:r>
            <a:r>
              <a:rPr lang="en-US" sz="4400" dirty="0" smtClean="0"/>
              <a:t>process drive cost?</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075906"/>
              </p:ext>
            </p:extLst>
          </p:nvPr>
        </p:nvGraphicFramePr>
        <p:xfrm>
          <a:off x="973394" y="2005779"/>
          <a:ext cx="10176387" cy="3834584"/>
        </p:xfrm>
        <a:graphic>
          <a:graphicData uri="http://schemas.openxmlformats.org/drawingml/2006/table">
            <a:tbl>
              <a:tblPr>
                <a:tableStyleId>{69CF1AB2-1976-4502-BF36-3FF5EA218861}</a:tableStyleId>
              </a:tblPr>
              <a:tblGrid>
                <a:gridCol w="1811461"/>
                <a:gridCol w="1811461"/>
                <a:gridCol w="2101296"/>
                <a:gridCol w="2157651"/>
                <a:gridCol w="2294518"/>
              </a:tblGrid>
              <a:tr h="958646">
                <a:tc>
                  <a:txBody>
                    <a:bodyPr/>
                    <a:lstStyle/>
                    <a:p>
                      <a:pPr algn="ctr" fontAlgn="b"/>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b="1" u="none" strike="noStrike" dirty="0" smtClean="0">
                          <a:effectLst/>
                          <a:latin typeface="Calibri" panose="020F0502020204030204" pitchFamily="34" charset="0"/>
                        </a:rPr>
                        <a:t>Average  </a:t>
                      </a:r>
                    </a:p>
                    <a:p>
                      <a:pPr algn="ctr" fontAlgn="b"/>
                      <a:r>
                        <a:rPr lang="en-US" sz="2400" b="1" u="none" strike="noStrike" dirty="0" smtClean="0">
                          <a:effectLst/>
                          <a:latin typeface="Calibri" panose="020F0502020204030204" pitchFamily="34" charset="0"/>
                        </a:rPr>
                        <a:t>TN </a:t>
                      </a:r>
                      <a:r>
                        <a:rPr lang="en-US" sz="2400" b="1" u="none" strike="noStrike" dirty="0">
                          <a:effectLst/>
                          <a:latin typeface="Calibri" panose="020F0502020204030204" pitchFamily="34" charset="0"/>
                        </a:rPr>
                        <a:t>$/</a:t>
                      </a:r>
                      <a:r>
                        <a:rPr lang="en-US" sz="2400" b="1" u="none" strike="noStrike" dirty="0" err="1">
                          <a:effectLst/>
                          <a:latin typeface="Calibri" panose="020F0502020204030204" pitchFamily="34" charset="0"/>
                        </a:rPr>
                        <a:t>lb</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b="1" u="none" strike="noStrike" dirty="0" smtClean="0">
                          <a:effectLst/>
                          <a:latin typeface="Calibri" panose="020F0502020204030204" pitchFamily="34" charset="0"/>
                        </a:rPr>
                        <a:t>Average</a:t>
                      </a:r>
                    </a:p>
                    <a:p>
                      <a:pPr algn="ctr" fontAlgn="b"/>
                      <a:r>
                        <a:rPr lang="en-US" sz="2400" b="1" u="none" strike="noStrike" dirty="0" smtClean="0">
                          <a:effectLst/>
                          <a:latin typeface="Calibri" panose="020F0502020204030204" pitchFamily="34" charset="0"/>
                        </a:rPr>
                        <a:t>TP </a:t>
                      </a:r>
                      <a:r>
                        <a:rPr lang="en-US" sz="2400" b="1" u="none" strike="noStrike" dirty="0">
                          <a:effectLst/>
                          <a:latin typeface="Calibri" panose="020F0502020204030204" pitchFamily="34" charset="0"/>
                        </a:rPr>
                        <a:t>$/</a:t>
                      </a:r>
                      <a:r>
                        <a:rPr lang="en-US" sz="2400" b="1" u="none" strike="noStrike" dirty="0" err="1">
                          <a:effectLst/>
                          <a:latin typeface="Calibri" panose="020F0502020204030204" pitchFamily="34" charset="0"/>
                        </a:rPr>
                        <a:t>lb</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b="1" u="none" strike="noStrike" dirty="0" smtClean="0">
                          <a:effectLst/>
                          <a:latin typeface="Calibri" panose="020F0502020204030204" pitchFamily="34" charset="0"/>
                        </a:rPr>
                        <a:t>Average  </a:t>
                      </a:r>
                    </a:p>
                    <a:p>
                      <a:pPr algn="ctr" fontAlgn="b"/>
                      <a:r>
                        <a:rPr lang="en-US" sz="2400" b="1" u="none" strike="noStrike" dirty="0" smtClean="0">
                          <a:effectLst/>
                          <a:latin typeface="Calibri" panose="020F0502020204030204" pitchFamily="34" charset="0"/>
                        </a:rPr>
                        <a:t>TSS </a:t>
                      </a:r>
                      <a:r>
                        <a:rPr lang="en-US" sz="2400" b="1" u="none" strike="noStrike" dirty="0">
                          <a:effectLst/>
                          <a:latin typeface="Calibri" panose="020F0502020204030204" pitchFamily="34" charset="0"/>
                        </a:rPr>
                        <a:t>$/</a:t>
                      </a:r>
                      <a:r>
                        <a:rPr lang="en-US" sz="2400" b="1" u="none" strike="noStrike" dirty="0" err="1">
                          <a:effectLst/>
                          <a:latin typeface="Calibri" panose="020F0502020204030204" pitchFamily="34" charset="0"/>
                        </a:rPr>
                        <a:t>lb</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b="1" u="none" strike="noStrike" dirty="0">
                          <a:effectLst/>
                          <a:latin typeface="Calibri" panose="020F0502020204030204" pitchFamily="34" charset="0"/>
                        </a:rPr>
                        <a:t>n</a:t>
                      </a:r>
                      <a:endParaRPr lang="en-US" sz="2400" b="1" i="0" u="none" strike="noStrike" dirty="0">
                        <a:effectLst/>
                        <a:latin typeface="Calibri" panose="020F0502020204030204" pitchFamily="34" charset="0"/>
                      </a:endParaRPr>
                    </a:p>
                  </a:txBody>
                  <a:tcPr marL="0" marR="0" marT="0" marB="0" anchor="ctr"/>
                </a:tc>
              </a:tr>
              <a:tr h="958646">
                <a:tc>
                  <a:txBody>
                    <a:bodyPr/>
                    <a:lstStyle/>
                    <a:p>
                      <a:pPr algn="ctr" fontAlgn="b"/>
                      <a:r>
                        <a:rPr lang="en-US" sz="2400" b="1" u="none" strike="noStrike" dirty="0">
                          <a:effectLst/>
                          <a:latin typeface="Calibri" panose="020F0502020204030204" pitchFamily="34" charset="0"/>
                        </a:rPr>
                        <a:t>Design   </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3,085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31,084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61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3</a:t>
                      </a:r>
                      <a:endParaRPr lang="en-US" sz="2400" b="0" i="0" u="none" strike="noStrike" dirty="0">
                        <a:effectLst/>
                        <a:latin typeface="Calibri" panose="020F0502020204030204" pitchFamily="34" charset="0"/>
                      </a:endParaRPr>
                    </a:p>
                  </a:txBody>
                  <a:tcPr marL="0" marR="0" marT="0" marB="0" anchor="ctr"/>
                </a:tc>
              </a:tr>
              <a:tr h="958646">
                <a:tc>
                  <a:txBody>
                    <a:bodyPr/>
                    <a:lstStyle/>
                    <a:p>
                      <a:pPr algn="ctr" fontAlgn="b"/>
                      <a:r>
                        <a:rPr lang="en-US" sz="2400" b="1" u="none" strike="noStrike" dirty="0">
                          <a:effectLst/>
                          <a:latin typeface="Calibri" panose="020F0502020204030204" pitchFamily="34" charset="0"/>
                        </a:rPr>
                        <a:t>Build</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a:effectLst/>
                          <a:latin typeface="Calibri" panose="020F0502020204030204" pitchFamily="34" charset="0"/>
                        </a:rPr>
                        <a:t> $      10,502 </a:t>
                      </a:r>
                      <a:endParaRPr lang="en-US" sz="2400" b="0" i="0" u="none" strike="noStrike">
                        <a:effectLst/>
                        <a:latin typeface="Calibri" panose="020F0502020204030204" pitchFamily="34" charset="0"/>
                      </a:endParaRPr>
                    </a:p>
                  </a:txBody>
                  <a:tcPr marL="0" marR="0" marT="0" marB="0" anchor="ctr"/>
                </a:tc>
                <a:tc>
                  <a:txBody>
                    <a:bodyPr/>
                    <a:lstStyle/>
                    <a:p>
                      <a:pPr algn="ctr" fontAlgn="b"/>
                      <a:r>
                        <a:rPr lang="en-US" sz="2400" u="none" strike="noStrike">
                          <a:effectLst/>
                          <a:latin typeface="Calibri" panose="020F0502020204030204" pitchFamily="34" charset="0"/>
                        </a:rPr>
                        <a:t> $          96,948 </a:t>
                      </a:r>
                      <a:endParaRPr lang="en-US" sz="2400" b="0" i="0" u="none" strike="noStrike">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185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12</a:t>
                      </a:r>
                      <a:endParaRPr lang="en-US" sz="2400" b="0" i="0" u="none" strike="noStrike" dirty="0">
                        <a:effectLst/>
                        <a:latin typeface="Calibri" panose="020F0502020204030204" pitchFamily="34" charset="0"/>
                      </a:endParaRPr>
                    </a:p>
                  </a:txBody>
                  <a:tcPr marL="0" marR="0" marT="0" marB="0" anchor="ctr"/>
                </a:tc>
              </a:tr>
              <a:tr h="958646">
                <a:tc>
                  <a:txBody>
                    <a:bodyPr/>
                    <a:lstStyle/>
                    <a:p>
                      <a:pPr algn="ctr" fontAlgn="b"/>
                      <a:r>
                        <a:rPr lang="en-US" sz="2400" b="1" u="none" strike="noStrike" dirty="0">
                          <a:effectLst/>
                          <a:latin typeface="Calibri" panose="020F0502020204030204" pitchFamily="34" charset="0"/>
                        </a:rPr>
                        <a:t>Design/Build</a:t>
                      </a:r>
                      <a:endParaRPr lang="en-US" sz="2400" b="1"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4,362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37,681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 $                   70 </a:t>
                      </a:r>
                      <a:endParaRPr lang="en-US" sz="2400" b="0" i="0" u="none" strike="noStrike" dirty="0">
                        <a:effectLst/>
                        <a:latin typeface="Calibri" panose="020F0502020204030204" pitchFamily="34" charset="0"/>
                      </a:endParaRPr>
                    </a:p>
                  </a:txBody>
                  <a:tcPr marL="0" marR="0" marT="0" marB="0" anchor="ctr"/>
                </a:tc>
                <a:tc>
                  <a:txBody>
                    <a:bodyPr/>
                    <a:lstStyle/>
                    <a:p>
                      <a:pPr algn="ctr" fontAlgn="b"/>
                      <a:r>
                        <a:rPr lang="en-US" sz="2400" u="none" strike="noStrike" dirty="0">
                          <a:effectLst/>
                          <a:latin typeface="Calibri" panose="020F0502020204030204" pitchFamily="34" charset="0"/>
                        </a:rPr>
                        <a:t>7</a:t>
                      </a:r>
                      <a:endParaRPr lang="en-US" sz="2400" b="0" i="0" u="none" strike="noStrike" dirty="0">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1610646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163504"/>
            <a:ext cx="11698514" cy="1609344"/>
          </a:xfrm>
        </p:spPr>
        <p:txBody>
          <a:bodyPr>
            <a:normAutofit/>
          </a:bodyPr>
          <a:lstStyle/>
          <a:p>
            <a:pPr marL="457200" indent="-457200"/>
            <a:r>
              <a:rPr lang="en-US" sz="4400" dirty="0" smtClean="0"/>
              <a:t>Question 3: </a:t>
            </a:r>
            <a:r>
              <a:rPr lang="en-US" sz="4400" dirty="0"/>
              <a:t>How is project date of build related to cost?</a:t>
            </a:r>
          </a:p>
        </p:txBody>
      </p:sp>
      <p:graphicFrame>
        <p:nvGraphicFramePr>
          <p:cNvPr id="5" name="Chart 4"/>
          <p:cNvGraphicFramePr>
            <a:graphicFrameLocks/>
          </p:cNvGraphicFramePr>
          <p:nvPr>
            <p:extLst>
              <p:ext uri="{D42A27DB-BD31-4B8C-83A1-F6EECF244321}">
                <p14:modId xmlns:p14="http://schemas.microsoft.com/office/powerpoint/2010/main" val="2501575116"/>
              </p:ext>
            </p:extLst>
          </p:nvPr>
        </p:nvGraphicFramePr>
        <p:xfrm>
          <a:off x="1567543" y="1756229"/>
          <a:ext cx="8287657" cy="45865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796645" y="2684751"/>
            <a:ext cx="554960" cy="369332"/>
          </a:xfrm>
          <a:prstGeom prst="rect">
            <a:avLst/>
          </a:prstGeom>
          <a:noFill/>
        </p:spPr>
        <p:txBody>
          <a:bodyPr wrap="none" rtlCol="0">
            <a:spAutoFit/>
          </a:bodyPr>
          <a:lstStyle/>
          <a:p>
            <a:r>
              <a:rPr lang="en-US" dirty="0" smtClean="0"/>
              <a:t>n=5</a:t>
            </a:r>
            <a:endParaRPr lang="en-US" dirty="0"/>
          </a:p>
        </p:txBody>
      </p:sp>
      <p:sp>
        <p:nvSpPr>
          <p:cNvPr id="7" name="TextBox 6"/>
          <p:cNvSpPr txBox="1"/>
          <p:nvPr/>
        </p:nvSpPr>
        <p:spPr>
          <a:xfrm>
            <a:off x="6773559" y="2315419"/>
            <a:ext cx="554960" cy="369332"/>
          </a:xfrm>
          <a:prstGeom prst="rect">
            <a:avLst/>
          </a:prstGeom>
          <a:noFill/>
        </p:spPr>
        <p:txBody>
          <a:bodyPr wrap="none" rtlCol="0">
            <a:spAutoFit/>
          </a:bodyPr>
          <a:lstStyle/>
          <a:p>
            <a:r>
              <a:rPr lang="en-US" dirty="0" smtClean="0"/>
              <a:t>n=5</a:t>
            </a:r>
            <a:endParaRPr lang="en-US" dirty="0"/>
          </a:p>
        </p:txBody>
      </p:sp>
      <p:sp>
        <p:nvSpPr>
          <p:cNvPr id="8" name="TextBox 7"/>
          <p:cNvSpPr txBox="1"/>
          <p:nvPr/>
        </p:nvSpPr>
        <p:spPr>
          <a:xfrm>
            <a:off x="3609445" y="3729779"/>
            <a:ext cx="554960" cy="369332"/>
          </a:xfrm>
          <a:prstGeom prst="rect">
            <a:avLst/>
          </a:prstGeom>
          <a:noFill/>
        </p:spPr>
        <p:txBody>
          <a:bodyPr wrap="none" rtlCol="0">
            <a:spAutoFit/>
          </a:bodyPr>
          <a:lstStyle/>
          <a:p>
            <a:r>
              <a:rPr lang="en-US" dirty="0" smtClean="0"/>
              <a:t>n=9</a:t>
            </a:r>
            <a:endParaRPr lang="en-US" dirty="0"/>
          </a:p>
        </p:txBody>
      </p:sp>
      <p:sp>
        <p:nvSpPr>
          <p:cNvPr id="9" name="TextBox 8"/>
          <p:cNvSpPr txBox="1"/>
          <p:nvPr/>
        </p:nvSpPr>
        <p:spPr>
          <a:xfrm>
            <a:off x="5445502" y="3548740"/>
            <a:ext cx="554960" cy="369332"/>
          </a:xfrm>
          <a:prstGeom prst="rect">
            <a:avLst/>
          </a:prstGeom>
          <a:noFill/>
        </p:spPr>
        <p:txBody>
          <a:bodyPr wrap="none" rtlCol="0">
            <a:spAutoFit/>
          </a:bodyPr>
          <a:lstStyle/>
          <a:p>
            <a:r>
              <a:rPr lang="en-US" dirty="0" smtClean="0"/>
              <a:t>n=6</a:t>
            </a:r>
            <a:endParaRPr lang="en-US" dirty="0"/>
          </a:p>
        </p:txBody>
      </p:sp>
      <p:sp>
        <p:nvSpPr>
          <p:cNvPr id="10" name="TextBox 9"/>
          <p:cNvSpPr txBox="1"/>
          <p:nvPr/>
        </p:nvSpPr>
        <p:spPr>
          <a:xfrm>
            <a:off x="7341838" y="2506950"/>
            <a:ext cx="676788" cy="369332"/>
          </a:xfrm>
          <a:prstGeom prst="rect">
            <a:avLst/>
          </a:prstGeom>
          <a:noFill/>
        </p:spPr>
        <p:txBody>
          <a:bodyPr wrap="none" rtlCol="0">
            <a:spAutoFit/>
          </a:bodyPr>
          <a:lstStyle/>
          <a:p>
            <a:r>
              <a:rPr lang="en-US" dirty="0" smtClean="0"/>
              <a:t>n=15</a:t>
            </a:r>
            <a:endParaRPr lang="en-US" dirty="0"/>
          </a:p>
        </p:txBody>
      </p:sp>
    </p:spTree>
    <p:extLst>
      <p:ext uri="{BB962C8B-B14F-4D97-AF65-F5344CB8AC3E}">
        <p14:creationId xmlns:p14="http://schemas.microsoft.com/office/powerpoint/2010/main" val="76258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safebee.com/assets/images/2015/3/big%20vs.%20small%20dog.jpg.838x0_q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1" y="1484689"/>
            <a:ext cx="4584699" cy="5277602"/>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680392" y="3695700"/>
            <a:ext cx="2850208" cy="2009649"/>
          </a:xfrm>
          <a:prstGeom prst="wedgeEllipseCallout">
            <a:avLst>
              <a:gd name="adj1" fmla="val 70335"/>
              <a:gd name="adj2" fmla="val 30273"/>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Question 4: Are big practices less expensive? </a:t>
            </a:r>
          </a:p>
        </p:txBody>
      </p:sp>
      <p:sp>
        <p:nvSpPr>
          <p:cNvPr id="4" name="Oval Callout 3"/>
          <p:cNvSpPr/>
          <p:nvPr/>
        </p:nvSpPr>
        <p:spPr>
          <a:xfrm>
            <a:off x="7327900" y="1816101"/>
            <a:ext cx="4000500" cy="3389186"/>
          </a:xfrm>
          <a:prstGeom prst="wedgeEllipseCallout">
            <a:avLst>
              <a:gd name="adj1" fmla="val -74793"/>
              <a:gd name="adj2" fmla="val 14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1278987" y="4080870"/>
            <a:ext cx="1653017" cy="1107996"/>
          </a:xfrm>
          <a:prstGeom prst="rect">
            <a:avLst/>
          </a:prstGeom>
          <a:noFill/>
        </p:spPr>
        <p:txBody>
          <a:bodyPr wrap="none" rtlCol="0">
            <a:spAutoFit/>
          </a:bodyPr>
          <a:lstStyle/>
          <a:p>
            <a:r>
              <a:rPr lang="en-US" sz="2200" b="1" dirty="0" smtClean="0">
                <a:solidFill>
                  <a:schemeClr val="bg1"/>
                </a:solidFill>
              </a:rPr>
              <a:t>&lt; 0.2 acres</a:t>
            </a:r>
          </a:p>
          <a:p>
            <a:endParaRPr lang="en-US" sz="2200" b="1" dirty="0" smtClean="0">
              <a:solidFill>
                <a:schemeClr val="bg1"/>
              </a:solidFill>
            </a:endParaRPr>
          </a:p>
          <a:p>
            <a:r>
              <a:rPr lang="en-US" sz="2200" b="1" dirty="0" smtClean="0">
                <a:solidFill>
                  <a:schemeClr val="bg1"/>
                </a:solidFill>
              </a:rPr>
              <a:t>&lt; ~870 ft</a:t>
            </a:r>
            <a:r>
              <a:rPr lang="en-US" sz="2200" b="1" baseline="30000" dirty="0" smtClean="0">
                <a:solidFill>
                  <a:schemeClr val="bg1"/>
                </a:solidFill>
              </a:rPr>
              <a:t>2</a:t>
            </a:r>
            <a:endParaRPr lang="en-US" sz="2200" b="1" baseline="30000" dirty="0">
              <a:solidFill>
                <a:schemeClr val="bg1"/>
              </a:solidFill>
            </a:endParaRPr>
          </a:p>
        </p:txBody>
      </p:sp>
      <p:sp>
        <p:nvSpPr>
          <p:cNvPr id="7" name="TextBox 6"/>
          <p:cNvSpPr txBox="1"/>
          <p:nvPr/>
        </p:nvSpPr>
        <p:spPr>
          <a:xfrm>
            <a:off x="8544121" y="2859662"/>
            <a:ext cx="1653017" cy="1107996"/>
          </a:xfrm>
          <a:prstGeom prst="rect">
            <a:avLst/>
          </a:prstGeom>
          <a:noFill/>
        </p:spPr>
        <p:txBody>
          <a:bodyPr wrap="none" rtlCol="0">
            <a:spAutoFit/>
          </a:bodyPr>
          <a:lstStyle/>
          <a:p>
            <a:r>
              <a:rPr lang="en-US" sz="2200" b="1" dirty="0" smtClean="0">
                <a:solidFill>
                  <a:schemeClr val="bg1"/>
                </a:solidFill>
              </a:rPr>
              <a:t>&gt; 0.2 acres</a:t>
            </a:r>
          </a:p>
          <a:p>
            <a:endParaRPr lang="en-US" sz="2200" b="1" dirty="0" smtClean="0">
              <a:solidFill>
                <a:schemeClr val="bg1"/>
              </a:solidFill>
            </a:endParaRPr>
          </a:p>
          <a:p>
            <a:r>
              <a:rPr lang="en-US" sz="2200" b="1" dirty="0" smtClean="0">
                <a:solidFill>
                  <a:schemeClr val="bg1"/>
                </a:solidFill>
              </a:rPr>
              <a:t>&gt; ~870 ft</a:t>
            </a:r>
            <a:r>
              <a:rPr lang="en-US" sz="2200" b="1" baseline="30000" dirty="0" smtClean="0">
                <a:solidFill>
                  <a:schemeClr val="bg1"/>
                </a:solidFill>
              </a:rPr>
              <a:t>2</a:t>
            </a:r>
            <a:endParaRPr lang="en-US" sz="2200" b="1" baseline="30000" dirty="0">
              <a:solidFill>
                <a:schemeClr val="bg1"/>
              </a:solidFill>
            </a:endParaRPr>
          </a:p>
        </p:txBody>
      </p:sp>
    </p:spTree>
    <p:extLst>
      <p:ext uri="{BB962C8B-B14F-4D97-AF65-F5344CB8AC3E}">
        <p14:creationId xmlns:p14="http://schemas.microsoft.com/office/powerpoint/2010/main" val="3815714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737939339"/>
              </p:ext>
            </p:extLst>
          </p:nvPr>
        </p:nvGraphicFramePr>
        <p:xfrm>
          <a:off x="1378858" y="1059542"/>
          <a:ext cx="9274628" cy="55299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90286" y="-215676"/>
            <a:ext cx="11596914" cy="1609344"/>
          </a:xfrm>
        </p:spPr>
        <p:txBody>
          <a:bodyPr>
            <a:normAutofit/>
          </a:bodyPr>
          <a:lstStyle/>
          <a:p>
            <a:pPr algn="ctr"/>
            <a:r>
              <a:rPr lang="en-US" sz="3000" dirty="0" smtClean="0"/>
              <a:t>Question 4: Are big practices less expensive? </a:t>
            </a:r>
            <a:endParaRPr lang="en-US" sz="3000" dirty="0"/>
          </a:p>
        </p:txBody>
      </p:sp>
      <p:pic>
        <p:nvPicPr>
          <p:cNvPr id="7" name="Picture 2" descr="http://media.safebee.com/assets/images/2015/3/big%20vs.%20small%20dog.jpg.838x0_q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69" t="69397" r="72111" b="4614"/>
          <a:stretch/>
        </p:blipFill>
        <p:spPr bwMode="auto">
          <a:xfrm>
            <a:off x="5471883" y="5065080"/>
            <a:ext cx="356536" cy="705485"/>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47054" y="4330940"/>
            <a:ext cx="554960" cy="369332"/>
          </a:xfrm>
          <a:prstGeom prst="rect">
            <a:avLst/>
          </a:prstGeom>
          <a:noFill/>
        </p:spPr>
        <p:txBody>
          <a:bodyPr wrap="none" rtlCol="0">
            <a:spAutoFit/>
          </a:bodyPr>
          <a:lstStyle/>
          <a:p>
            <a:r>
              <a:rPr lang="en-US" dirty="0" smtClean="0"/>
              <a:t>n=1</a:t>
            </a:r>
            <a:endParaRPr lang="en-US" dirty="0"/>
          </a:p>
        </p:txBody>
      </p:sp>
      <p:sp>
        <p:nvSpPr>
          <p:cNvPr id="10" name="TextBox 9"/>
          <p:cNvSpPr txBox="1"/>
          <p:nvPr/>
        </p:nvSpPr>
        <p:spPr>
          <a:xfrm>
            <a:off x="3899730" y="2673222"/>
            <a:ext cx="554960" cy="369332"/>
          </a:xfrm>
          <a:prstGeom prst="rect">
            <a:avLst/>
          </a:prstGeom>
          <a:noFill/>
        </p:spPr>
        <p:txBody>
          <a:bodyPr wrap="none" rtlCol="0">
            <a:spAutoFit/>
          </a:bodyPr>
          <a:lstStyle/>
          <a:p>
            <a:r>
              <a:rPr lang="en-US" dirty="0" smtClean="0"/>
              <a:t>n=2</a:t>
            </a:r>
            <a:endParaRPr lang="en-US" dirty="0"/>
          </a:p>
        </p:txBody>
      </p:sp>
      <p:sp>
        <p:nvSpPr>
          <p:cNvPr id="11" name="TextBox 10"/>
          <p:cNvSpPr txBox="1"/>
          <p:nvPr/>
        </p:nvSpPr>
        <p:spPr>
          <a:xfrm>
            <a:off x="5372671" y="2673222"/>
            <a:ext cx="554960" cy="369332"/>
          </a:xfrm>
          <a:prstGeom prst="rect">
            <a:avLst/>
          </a:prstGeom>
          <a:noFill/>
        </p:spPr>
        <p:txBody>
          <a:bodyPr wrap="none" rtlCol="0">
            <a:spAutoFit/>
          </a:bodyPr>
          <a:lstStyle/>
          <a:p>
            <a:r>
              <a:rPr lang="en-US" dirty="0" smtClean="0"/>
              <a:t>n=1</a:t>
            </a:r>
            <a:endParaRPr lang="en-US" dirty="0"/>
          </a:p>
        </p:txBody>
      </p:sp>
      <p:sp>
        <p:nvSpPr>
          <p:cNvPr id="12" name="TextBox 11"/>
          <p:cNvSpPr txBox="1"/>
          <p:nvPr/>
        </p:nvSpPr>
        <p:spPr>
          <a:xfrm>
            <a:off x="6702697" y="5059762"/>
            <a:ext cx="554960" cy="369332"/>
          </a:xfrm>
          <a:prstGeom prst="rect">
            <a:avLst/>
          </a:prstGeom>
          <a:noFill/>
        </p:spPr>
        <p:txBody>
          <a:bodyPr wrap="none" rtlCol="0">
            <a:spAutoFit/>
          </a:bodyPr>
          <a:lstStyle/>
          <a:p>
            <a:r>
              <a:rPr lang="en-US" dirty="0" smtClean="0"/>
              <a:t>n=2</a:t>
            </a:r>
            <a:endParaRPr lang="en-US" dirty="0"/>
          </a:p>
        </p:txBody>
      </p:sp>
      <p:sp>
        <p:nvSpPr>
          <p:cNvPr id="13" name="TextBox 12"/>
          <p:cNvSpPr txBox="1"/>
          <p:nvPr/>
        </p:nvSpPr>
        <p:spPr>
          <a:xfrm>
            <a:off x="9453319" y="1630557"/>
            <a:ext cx="676788" cy="369332"/>
          </a:xfrm>
          <a:prstGeom prst="rect">
            <a:avLst/>
          </a:prstGeom>
          <a:noFill/>
        </p:spPr>
        <p:txBody>
          <a:bodyPr wrap="none" rtlCol="0">
            <a:spAutoFit/>
          </a:bodyPr>
          <a:lstStyle/>
          <a:p>
            <a:r>
              <a:rPr lang="en-US" dirty="0" smtClean="0"/>
              <a:t>n=11</a:t>
            </a:r>
            <a:endParaRPr lang="en-US" dirty="0"/>
          </a:p>
        </p:txBody>
      </p:sp>
      <p:pic>
        <p:nvPicPr>
          <p:cNvPr id="14" name="Picture 2" descr="http://media.safebee.com/assets/images/2015/3/big%20vs.%20small%20dog.jpg.838x0_q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69" t="69397" r="72111" b="4614"/>
          <a:stretch/>
        </p:blipFill>
        <p:spPr bwMode="auto">
          <a:xfrm>
            <a:off x="2670517" y="5094109"/>
            <a:ext cx="356536" cy="705485"/>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6" name="Picture 2" descr="http://media.safebee.com/assets/images/2015/3/big%20vs.%20small%20dog.jpg.838x0_q6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69" t="69397" r="72111" b="4614"/>
          <a:stretch/>
        </p:blipFill>
        <p:spPr bwMode="auto">
          <a:xfrm>
            <a:off x="8222340" y="5042133"/>
            <a:ext cx="356536" cy="705485"/>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http://singout.org/wp-content/uploads/2014/12/blank_headsh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9730" y="269648"/>
            <a:ext cx="4492169" cy="606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785348" cy="1609344"/>
          </a:xfrm>
        </p:spPr>
        <p:txBody>
          <a:bodyPr>
            <a:normAutofit/>
          </a:bodyPr>
          <a:lstStyle/>
          <a:p>
            <a:r>
              <a:rPr lang="en-US" dirty="0" smtClean="0"/>
              <a:t>Question 5</a:t>
            </a:r>
            <a:r>
              <a:rPr lang="en-US" dirty="0"/>
              <a:t>: Are design costs 10% of the build cost? </a:t>
            </a:r>
          </a:p>
        </p:txBody>
      </p:sp>
      <p:graphicFrame>
        <p:nvGraphicFramePr>
          <p:cNvPr id="5" name="Chart 4"/>
          <p:cNvGraphicFramePr>
            <a:graphicFrameLocks/>
          </p:cNvGraphicFramePr>
          <p:nvPr>
            <p:extLst>
              <p:ext uri="{D42A27DB-BD31-4B8C-83A1-F6EECF244321}">
                <p14:modId xmlns:p14="http://schemas.microsoft.com/office/powerpoint/2010/main" val="1731684106"/>
              </p:ext>
            </p:extLst>
          </p:nvPr>
        </p:nvGraphicFramePr>
        <p:xfrm>
          <a:off x="1611086" y="1563914"/>
          <a:ext cx="10160000" cy="5011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162928" y="1847720"/>
            <a:ext cx="676788" cy="369332"/>
          </a:xfrm>
          <a:prstGeom prst="rect">
            <a:avLst/>
          </a:prstGeom>
          <a:noFill/>
        </p:spPr>
        <p:txBody>
          <a:bodyPr wrap="none" rtlCol="0">
            <a:spAutoFit/>
          </a:bodyPr>
          <a:lstStyle/>
          <a:p>
            <a:r>
              <a:rPr lang="en-US" dirty="0" smtClean="0"/>
              <a:t>n=14</a:t>
            </a:r>
          </a:p>
        </p:txBody>
      </p:sp>
      <p:sp>
        <p:nvSpPr>
          <p:cNvPr id="7" name="TextBox 6"/>
          <p:cNvSpPr txBox="1"/>
          <p:nvPr/>
        </p:nvSpPr>
        <p:spPr>
          <a:xfrm>
            <a:off x="5059734" y="1847720"/>
            <a:ext cx="554960" cy="369332"/>
          </a:xfrm>
          <a:prstGeom prst="rect">
            <a:avLst/>
          </a:prstGeom>
          <a:noFill/>
        </p:spPr>
        <p:txBody>
          <a:bodyPr wrap="none" rtlCol="0">
            <a:spAutoFit/>
          </a:bodyPr>
          <a:lstStyle/>
          <a:p>
            <a:r>
              <a:rPr lang="en-US" dirty="0" smtClean="0"/>
              <a:t>n=8</a:t>
            </a:r>
            <a:endParaRPr lang="en-US" dirty="0"/>
          </a:p>
        </p:txBody>
      </p:sp>
      <p:sp>
        <p:nvSpPr>
          <p:cNvPr id="8" name="TextBox 7"/>
          <p:cNvSpPr txBox="1"/>
          <p:nvPr/>
        </p:nvSpPr>
        <p:spPr>
          <a:xfrm>
            <a:off x="7541677" y="1478388"/>
            <a:ext cx="676788" cy="369332"/>
          </a:xfrm>
          <a:prstGeom prst="rect">
            <a:avLst/>
          </a:prstGeom>
          <a:noFill/>
        </p:spPr>
        <p:txBody>
          <a:bodyPr wrap="none" rtlCol="0">
            <a:spAutoFit/>
          </a:bodyPr>
          <a:lstStyle/>
          <a:p>
            <a:r>
              <a:rPr lang="en-US" dirty="0" smtClean="0"/>
              <a:t>n=20</a:t>
            </a:r>
            <a:endParaRPr lang="en-US" dirty="0"/>
          </a:p>
        </p:txBody>
      </p:sp>
    </p:spTree>
    <p:extLst>
      <p:ext uri="{BB962C8B-B14F-4D97-AF65-F5344CB8AC3E}">
        <p14:creationId xmlns:p14="http://schemas.microsoft.com/office/powerpoint/2010/main" val="1803465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300089"/>
              </p:ext>
            </p:extLst>
          </p:nvPr>
        </p:nvGraphicFramePr>
        <p:xfrm>
          <a:off x="285749" y="207165"/>
          <a:ext cx="11658600" cy="6335798"/>
        </p:xfrm>
        <a:graphic>
          <a:graphicData uri="http://schemas.openxmlformats.org/drawingml/2006/table">
            <a:tbl>
              <a:tblPr firstRow="1" bandRow="1">
                <a:tableStyleId>{93296810-A885-4BE3-A3E7-6D5BEEA58F35}</a:tableStyleId>
              </a:tblPr>
              <a:tblGrid>
                <a:gridCol w="3886200"/>
                <a:gridCol w="3886200"/>
                <a:gridCol w="3886200"/>
              </a:tblGrid>
              <a:tr h="630794">
                <a:tc>
                  <a:txBody>
                    <a:bodyPr/>
                    <a:lstStyle/>
                    <a:p>
                      <a:pPr algn="ctr"/>
                      <a:r>
                        <a:rPr lang="en-US" sz="2400" dirty="0" smtClean="0"/>
                        <a:t>Amount</a:t>
                      </a:r>
                      <a:endParaRPr lang="en-US" sz="2400" dirty="0"/>
                    </a:p>
                  </a:txBody>
                  <a:tcPr anchor="ctr"/>
                </a:tc>
                <a:tc>
                  <a:txBody>
                    <a:bodyPr/>
                    <a:lstStyle/>
                    <a:p>
                      <a:pPr algn="ctr"/>
                      <a:r>
                        <a:rPr lang="en-US" sz="2400" dirty="0" smtClean="0"/>
                        <a:t>Type</a:t>
                      </a:r>
                      <a:endParaRPr lang="en-US" sz="2400" dirty="0"/>
                    </a:p>
                  </a:txBody>
                  <a:tcPr anchor="ctr"/>
                </a:tc>
                <a:tc>
                  <a:txBody>
                    <a:bodyPr/>
                    <a:lstStyle/>
                    <a:p>
                      <a:pPr algn="ctr"/>
                      <a:r>
                        <a:rPr lang="en-US" sz="2400" dirty="0" smtClean="0"/>
                        <a:t>Source</a:t>
                      </a:r>
                      <a:endParaRPr lang="en-US" sz="2400" dirty="0"/>
                    </a:p>
                  </a:txBody>
                  <a:tcPr anchor="ctr"/>
                </a:tc>
              </a:tr>
              <a:tr h="630794">
                <a:tc>
                  <a:txBody>
                    <a:bodyPr/>
                    <a:lstStyle/>
                    <a:p>
                      <a:pPr algn="ctr"/>
                      <a:r>
                        <a:rPr lang="en-US" dirty="0" smtClean="0"/>
                        <a:t>$3 to $4 per ft</a:t>
                      </a:r>
                      <a:r>
                        <a:rPr lang="en-US" baseline="30000" dirty="0" smtClean="0"/>
                        <a:t>2</a:t>
                      </a:r>
                      <a:r>
                        <a:rPr lang="en-US" dirty="0" smtClean="0"/>
                        <a:t> for residential </a:t>
                      </a:r>
                      <a:endParaRPr lang="en-US" dirty="0"/>
                    </a:p>
                  </a:txBody>
                  <a:tcPr anchor="ctr"/>
                </a:tc>
                <a:tc>
                  <a:txBody>
                    <a:bodyPr/>
                    <a:lstStyle/>
                    <a:p>
                      <a:pPr algn="ctr"/>
                      <a:r>
                        <a:rPr lang="en-US" dirty="0" smtClean="0"/>
                        <a:t>Measured/Guideline</a:t>
                      </a:r>
                      <a:endParaRPr lang="en-US" dirty="0"/>
                    </a:p>
                  </a:txBody>
                  <a:tcPr anchor="ctr"/>
                </a:tc>
                <a:tc>
                  <a:txBody>
                    <a:bodyPr/>
                    <a:lstStyle/>
                    <a:p>
                      <a:pPr algn="ctr"/>
                      <a:r>
                        <a:rPr lang="en-US" dirty="0" smtClean="0"/>
                        <a:t>LID Center</a:t>
                      </a:r>
                      <a:endParaRPr lang="en-US" dirty="0"/>
                    </a:p>
                  </a:txBody>
                  <a:tcPr anchor="ctr"/>
                </a:tc>
              </a:tr>
              <a:tr h="630794">
                <a:tc>
                  <a:txBody>
                    <a:bodyPr/>
                    <a:lstStyle/>
                    <a:p>
                      <a:pPr algn="ctr"/>
                      <a:r>
                        <a:rPr lang="en-US" dirty="0" smtClean="0"/>
                        <a:t>$10 to $40 per ft</a:t>
                      </a:r>
                      <a:r>
                        <a:rPr lang="en-US" baseline="30000" dirty="0" smtClean="0"/>
                        <a:t>2 </a:t>
                      </a:r>
                      <a:r>
                        <a:rPr lang="en-US" dirty="0" smtClean="0"/>
                        <a:t>for commercial</a:t>
                      </a:r>
                      <a:endParaRPr lang="en-US" dirty="0"/>
                    </a:p>
                  </a:txBody>
                  <a:tcPr anchor="ctr"/>
                </a:tc>
                <a:tc>
                  <a:txBody>
                    <a:bodyPr/>
                    <a:lstStyle/>
                    <a:p>
                      <a:pPr algn="ctr"/>
                      <a:r>
                        <a:rPr lang="en-US" dirty="0" smtClean="0"/>
                        <a:t>Measured/Modeled</a:t>
                      </a:r>
                      <a:endParaRPr lang="en-US" dirty="0"/>
                    </a:p>
                  </a:txBody>
                  <a:tcPr anchor="ctr"/>
                </a:tc>
                <a:tc>
                  <a:txBody>
                    <a:bodyPr/>
                    <a:lstStyle/>
                    <a:p>
                      <a:pPr algn="ctr"/>
                      <a:r>
                        <a:rPr lang="en-US" dirty="0" smtClean="0"/>
                        <a:t>LID Center</a:t>
                      </a:r>
                      <a:endParaRPr lang="en-US" dirty="0"/>
                    </a:p>
                  </a:txBody>
                  <a:tcPr anchor="ctr"/>
                </a:tc>
              </a:tr>
              <a:tr h="630794">
                <a:tc>
                  <a:txBody>
                    <a:bodyPr/>
                    <a:lstStyle/>
                    <a:p>
                      <a:pPr algn="ctr"/>
                      <a:r>
                        <a:rPr lang="en-US" dirty="0" smtClean="0"/>
                        <a:t>$5 to $45 per ft</a:t>
                      </a:r>
                      <a:r>
                        <a:rPr lang="en-US" baseline="30000" dirty="0" smtClean="0"/>
                        <a:t>2</a:t>
                      </a:r>
                      <a:endParaRPr lang="en-US" dirty="0"/>
                    </a:p>
                  </a:txBody>
                  <a:tcPr anchor="ctr"/>
                </a:tc>
                <a:tc>
                  <a:txBody>
                    <a:bodyPr/>
                    <a:lstStyle/>
                    <a:p>
                      <a:pPr algn="ctr"/>
                      <a:r>
                        <a:rPr lang="en-US" dirty="0" smtClean="0"/>
                        <a:t>Guideline</a:t>
                      </a:r>
                      <a:endParaRPr lang="en-US" dirty="0"/>
                    </a:p>
                  </a:txBody>
                  <a:tcPr anchor="ctr"/>
                </a:tc>
                <a:tc>
                  <a:txBody>
                    <a:bodyPr/>
                    <a:lstStyle/>
                    <a:p>
                      <a:pPr lvl="1" algn="ctr"/>
                      <a:r>
                        <a:rPr lang="en-US" dirty="0" smtClean="0"/>
                        <a:t> UCONN Cost Calculator</a:t>
                      </a:r>
                      <a:endParaRPr lang="en-US" dirty="0"/>
                    </a:p>
                  </a:txBody>
                  <a:tcPr anchor="ctr"/>
                </a:tc>
              </a:tr>
              <a:tr h="630794">
                <a:tc>
                  <a:txBody>
                    <a:bodyPr/>
                    <a:lstStyle/>
                    <a:p>
                      <a:pPr algn="ctr"/>
                      <a:r>
                        <a:rPr lang="en-US" dirty="0" smtClean="0"/>
                        <a:t>$26 per ft</a:t>
                      </a:r>
                      <a:r>
                        <a:rPr lang="en-US" baseline="30000" dirty="0" smtClean="0"/>
                        <a:t>2</a:t>
                      </a:r>
                      <a:endParaRPr lang="en-US" dirty="0" smtClean="0"/>
                    </a:p>
                  </a:txBody>
                  <a:tcPr anchor="ctr"/>
                </a:tc>
                <a:tc>
                  <a:txBody>
                    <a:bodyPr/>
                    <a:lstStyle/>
                    <a:p>
                      <a:pPr algn="ctr"/>
                      <a:r>
                        <a:rPr lang="en-US" dirty="0" smtClean="0"/>
                        <a:t>Measured,</a:t>
                      </a:r>
                      <a:r>
                        <a:rPr lang="en-US" baseline="0" dirty="0" smtClean="0"/>
                        <a:t> Baltimore City (n=8)</a:t>
                      </a:r>
                      <a:endParaRPr lang="en-US" dirty="0"/>
                    </a:p>
                  </a:txBody>
                  <a:tcPr anchor="ctr"/>
                </a:tc>
                <a:tc>
                  <a:txBody>
                    <a:bodyPr/>
                    <a:lstStyle/>
                    <a:p>
                      <a:pPr algn="ctr"/>
                      <a:r>
                        <a:rPr lang="en-US" dirty="0" smtClean="0"/>
                        <a:t>Parks and People Foundation</a:t>
                      </a:r>
                      <a:endParaRPr lang="en-US" dirty="0"/>
                    </a:p>
                  </a:txBody>
                  <a:tcPr anchor="ctr"/>
                </a:tc>
              </a:tr>
              <a:tr h="630794">
                <a:tc>
                  <a:txBody>
                    <a:bodyPr/>
                    <a:lstStyle/>
                    <a:p>
                      <a:pPr algn="ctr"/>
                      <a:r>
                        <a:rPr lang="en-US" dirty="0" smtClean="0"/>
                        <a:t>$11.87 per ft</a:t>
                      </a:r>
                      <a:r>
                        <a:rPr lang="en-US" baseline="30000" dirty="0" smtClean="0"/>
                        <a:t>2</a:t>
                      </a:r>
                      <a:endParaRPr lang="en-US" dirty="0"/>
                    </a:p>
                  </a:txBody>
                  <a:tcPr anchor="ctr"/>
                </a:tc>
                <a:tc>
                  <a:txBody>
                    <a:bodyPr/>
                    <a:lstStyle/>
                    <a:p>
                      <a:pPr algn="ctr"/>
                      <a:r>
                        <a:rPr lang="en-US" dirty="0" smtClean="0"/>
                        <a:t>Measured, Montgomery County (n=68)</a:t>
                      </a:r>
                      <a:endParaRPr lang="en-US" dirty="0"/>
                    </a:p>
                  </a:txBody>
                  <a:tcPr anchor="ctr"/>
                </a:tc>
                <a:tc>
                  <a:txBody>
                    <a:bodyPr/>
                    <a:lstStyle/>
                    <a:p>
                      <a:pPr algn="ctr"/>
                      <a:r>
                        <a:rPr lang="en-US" dirty="0" smtClean="0"/>
                        <a:t>RainScapes</a:t>
                      </a:r>
                      <a:r>
                        <a:rPr lang="en-US" baseline="0" dirty="0" smtClean="0"/>
                        <a:t> Rewards Rebates</a:t>
                      </a:r>
                      <a:endParaRPr lang="en-US" dirty="0"/>
                    </a:p>
                  </a:txBody>
                  <a:tcPr anchor="ctr"/>
                </a:tc>
              </a:tr>
              <a:tr h="630794">
                <a:tc>
                  <a:txBody>
                    <a:bodyPr/>
                    <a:lstStyle/>
                    <a:p>
                      <a:pPr algn="ctr"/>
                      <a:r>
                        <a:rPr lang="en-US" dirty="0" smtClean="0"/>
                        <a:t>22.54</a:t>
                      </a:r>
                      <a:r>
                        <a:rPr lang="en-US" baseline="0" dirty="0" smtClean="0"/>
                        <a:t> </a:t>
                      </a:r>
                      <a:r>
                        <a:rPr lang="en-US" dirty="0" smtClean="0"/>
                        <a:t>per ft</a:t>
                      </a:r>
                      <a:r>
                        <a:rPr lang="en-US" baseline="30000" dirty="0" smtClean="0"/>
                        <a:t>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Measured, Montgomery County (n=20)</a:t>
                      </a:r>
                    </a:p>
                  </a:txBody>
                  <a:tcPr anchor="ctr"/>
                </a:tc>
                <a:tc>
                  <a:txBody>
                    <a:bodyPr/>
                    <a:lstStyle/>
                    <a:p>
                      <a:pPr algn="ctr"/>
                      <a:r>
                        <a:rPr lang="en-US" dirty="0" smtClean="0"/>
                        <a:t>RainScapes Neighborhoods</a:t>
                      </a:r>
                      <a:endParaRPr lang="en-US" dirty="0"/>
                    </a:p>
                  </a:txBody>
                  <a:tcPr anchor="ctr"/>
                </a:tc>
              </a:tr>
              <a:tr h="630794">
                <a:tc>
                  <a:txBody>
                    <a:bodyPr/>
                    <a:lstStyle/>
                    <a:p>
                      <a:pPr algn="ctr"/>
                      <a:r>
                        <a:rPr lang="en-US" dirty="0" smtClean="0">
                          <a:solidFill>
                            <a:srgbClr val="7030A0"/>
                          </a:solidFill>
                        </a:rPr>
                        <a:t>$30 per ft</a:t>
                      </a:r>
                      <a:r>
                        <a:rPr lang="en-US" baseline="30000" dirty="0" smtClean="0">
                          <a:solidFill>
                            <a:srgbClr val="7030A0"/>
                          </a:solidFill>
                        </a:rPr>
                        <a:t>2</a:t>
                      </a:r>
                      <a:endParaRPr lang="en-US" dirty="0">
                        <a:solidFill>
                          <a:srgbClr val="7030A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Design/Build (n=14)</a:t>
                      </a:r>
                    </a:p>
                    <a:p>
                      <a:pPr algn="ct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r h="630794">
                <a:tc>
                  <a:txBody>
                    <a:bodyPr/>
                    <a:lstStyle/>
                    <a:p>
                      <a:pPr algn="ctr"/>
                      <a:r>
                        <a:rPr lang="en-US" dirty="0" smtClean="0">
                          <a:solidFill>
                            <a:srgbClr val="7030A0"/>
                          </a:solidFill>
                        </a:rPr>
                        <a:t>$14</a:t>
                      </a:r>
                      <a:r>
                        <a:rPr lang="en-US" baseline="0" dirty="0" smtClean="0">
                          <a:solidFill>
                            <a:srgbClr val="7030A0"/>
                          </a:solidFill>
                        </a:rPr>
                        <a:t> </a:t>
                      </a:r>
                      <a:r>
                        <a:rPr lang="en-US" dirty="0" smtClean="0">
                          <a:solidFill>
                            <a:srgbClr val="7030A0"/>
                          </a:solidFill>
                        </a:rPr>
                        <a:t>per ft</a:t>
                      </a:r>
                      <a:r>
                        <a:rPr lang="en-US" baseline="30000" dirty="0" smtClean="0">
                          <a:solidFill>
                            <a:srgbClr val="7030A0"/>
                          </a:solidFill>
                        </a:rPr>
                        <a:t>2</a:t>
                      </a:r>
                      <a:endParaRPr lang="en-US" dirty="0">
                        <a:solidFill>
                          <a:srgbClr val="7030A0"/>
                        </a:solidFill>
                      </a:endParaRPr>
                    </a:p>
                  </a:txBody>
                  <a:tcPr anchor="ctr"/>
                </a:tc>
                <a:tc>
                  <a:txBody>
                    <a:bodyPr/>
                    <a:lstStyle/>
                    <a:p>
                      <a:pPr algn="ctr"/>
                      <a:r>
                        <a:rPr lang="en-US" dirty="0" smtClean="0">
                          <a:solidFill>
                            <a:srgbClr val="7030A0"/>
                          </a:solidFill>
                        </a:rPr>
                        <a:t>Design (n=8)</a:t>
                      </a: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r h="630794">
                <a:tc>
                  <a:txBody>
                    <a:bodyPr/>
                    <a:lstStyle/>
                    <a:p>
                      <a:pPr algn="ctr"/>
                      <a:r>
                        <a:rPr lang="en-US" dirty="0" smtClean="0">
                          <a:solidFill>
                            <a:srgbClr val="7030A0"/>
                          </a:solidFill>
                        </a:rPr>
                        <a:t>$50</a:t>
                      </a:r>
                      <a:r>
                        <a:rPr lang="en-US" baseline="0" dirty="0" smtClean="0">
                          <a:solidFill>
                            <a:srgbClr val="7030A0"/>
                          </a:solidFill>
                        </a:rPr>
                        <a:t> </a:t>
                      </a:r>
                      <a:r>
                        <a:rPr lang="en-US" dirty="0" smtClean="0">
                          <a:solidFill>
                            <a:srgbClr val="7030A0"/>
                          </a:solidFill>
                        </a:rPr>
                        <a:t>per ft</a:t>
                      </a:r>
                      <a:r>
                        <a:rPr lang="en-US" baseline="30000" dirty="0" smtClean="0">
                          <a:solidFill>
                            <a:srgbClr val="7030A0"/>
                          </a:solidFill>
                        </a:rPr>
                        <a:t>2</a:t>
                      </a:r>
                      <a:endParaRPr lang="en-US" dirty="0">
                        <a:solidFill>
                          <a:srgbClr val="7030A0"/>
                        </a:solidFill>
                      </a:endParaRPr>
                    </a:p>
                  </a:txBody>
                  <a:tcPr anchor="ctr"/>
                </a:tc>
                <a:tc>
                  <a:txBody>
                    <a:bodyPr/>
                    <a:lstStyle/>
                    <a:p>
                      <a:pPr algn="ctr"/>
                      <a:r>
                        <a:rPr lang="en-US" dirty="0" smtClean="0">
                          <a:solidFill>
                            <a:srgbClr val="7030A0"/>
                          </a:solidFill>
                        </a:rPr>
                        <a:t>Build (n=20)</a:t>
                      </a: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bl>
          </a:graphicData>
        </a:graphic>
      </p:graphicFrame>
    </p:spTree>
    <p:extLst>
      <p:ext uri="{BB962C8B-B14F-4D97-AF65-F5344CB8AC3E}">
        <p14:creationId xmlns:p14="http://schemas.microsoft.com/office/powerpoint/2010/main" val="1218077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7703986"/>
              </p:ext>
            </p:extLst>
          </p:nvPr>
        </p:nvGraphicFramePr>
        <p:xfrm>
          <a:off x="899885" y="262503"/>
          <a:ext cx="10232571" cy="6381712"/>
        </p:xfrm>
        <a:graphic>
          <a:graphicData uri="http://schemas.openxmlformats.org/drawingml/2006/table">
            <a:tbl>
              <a:tblPr firstRow="1" bandRow="1">
                <a:tableStyleId>{93296810-A885-4BE3-A3E7-6D5BEEA58F35}</a:tableStyleId>
              </a:tblPr>
              <a:tblGrid>
                <a:gridCol w="3410857"/>
                <a:gridCol w="3410857"/>
                <a:gridCol w="3410857"/>
              </a:tblGrid>
              <a:tr h="683414">
                <a:tc>
                  <a:txBody>
                    <a:bodyPr/>
                    <a:lstStyle/>
                    <a:p>
                      <a:pPr algn="ctr"/>
                      <a:r>
                        <a:rPr lang="en-US" sz="2400" dirty="0" smtClean="0"/>
                        <a:t>Amount</a:t>
                      </a:r>
                      <a:endParaRPr lang="en-US" sz="2400" dirty="0"/>
                    </a:p>
                  </a:txBody>
                  <a:tcPr anchor="ctr"/>
                </a:tc>
                <a:tc>
                  <a:txBody>
                    <a:bodyPr/>
                    <a:lstStyle/>
                    <a:p>
                      <a:pPr algn="ctr"/>
                      <a:r>
                        <a:rPr lang="en-US" sz="2400" dirty="0" smtClean="0"/>
                        <a:t>Type</a:t>
                      </a:r>
                      <a:endParaRPr lang="en-US" sz="2400" dirty="0"/>
                    </a:p>
                  </a:txBody>
                  <a:tcPr anchor="ctr"/>
                </a:tc>
                <a:tc>
                  <a:txBody>
                    <a:bodyPr/>
                    <a:lstStyle/>
                    <a:p>
                      <a:pPr algn="ctr"/>
                      <a:r>
                        <a:rPr lang="en-US" sz="2400" dirty="0" smtClean="0"/>
                        <a:t>Source</a:t>
                      </a:r>
                      <a:endParaRPr lang="en-US" sz="2400" dirty="0"/>
                    </a:p>
                  </a:txBody>
                  <a:tcPr anchor="ctr"/>
                </a:tc>
              </a:tr>
              <a:tr h="683414">
                <a:tc>
                  <a:txBody>
                    <a:bodyPr/>
                    <a:lstStyle/>
                    <a:p>
                      <a:pPr algn="ctr"/>
                      <a:r>
                        <a:rPr lang="en-US" dirty="0" smtClean="0"/>
                        <a:t>$10,869</a:t>
                      </a:r>
                      <a:r>
                        <a:rPr lang="en-US" baseline="0" dirty="0" smtClean="0"/>
                        <a:t> per IC</a:t>
                      </a:r>
                      <a:endParaRPr lang="en-US" dirty="0"/>
                    </a:p>
                  </a:txBody>
                  <a:tcPr anchor="ctr"/>
                </a:tc>
                <a:tc>
                  <a:txBody>
                    <a:bodyPr/>
                    <a:lstStyle/>
                    <a:p>
                      <a:pPr algn="ctr"/>
                      <a:r>
                        <a:rPr lang="en-US" dirty="0" smtClean="0"/>
                        <a:t>Measured/Modeled</a:t>
                      </a:r>
                      <a:endParaRPr lang="en-US" dirty="0"/>
                    </a:p>
                  </a:txBody>
                  <a:tcPr anchor="ctr"/>
                </a:tc>
                <a:tc>
                  <a:txBody>
                    <a:bodyPr/>
                    <a:lstStyle/>
                    <a:p>
                      <a:pPr algn="ctr"/>
                      <a:r>
                        <a:rPr lang="en-US" dirty="0" smtClean="0"/>
                        <a:t>King and Hagan</a:t>
                      </a:r>
                      <a:r>
                        <a:rPr lang="en-US" baseline="0" dirty="0" smtClean="0"/>
                        <a:t> (</a:t>
                      </a:r>
                      <a:r>
                        <a:rPr lang="en-US" dirty="0" smtClean="0"/>
                        <a:t>2011)</a:t>
                      </a:r>
                      <a:endParaRPr lang="en-US" dirty="0"/>
                    </a:p>
                  </a:txBody>
                  <a:tcPr anchor="ctr"/>
                </a:tc>
              </a:tr>
              <a:tr h="683414">
                <a:tc>
                  <a:txBody>
                    <a:bodyPr/>
                    <a:lstStyle/>
                    <a:p>
                      <a:pPr algn="ctr"/>
                      <a:r>
                        <a:rPr lang="en-US" dirty="0" smtClean="0"/>
                        <a:t>$4,907 per acre</a:t>
                      </a:r>
                      <a:endParaRPr lang="en-US" dirty="0"/>
                    </a:p>
                  </a:txBody>
                  <a:tcPr anchor="ctr"/>
                </a:tc>
                <a:tc>
                  <a:txBody>
                    <a:bodyPr/>
                    <a:lstStyle/>
                    <a:p>
                      <a:pPr algn="ctr"/>
                      <a:r>
                        <a:rPr lang="en-US" dirty="0" smtClean="0"/>
                        <a:t>Measured/Modeled</a:t>
                      </a:r>
                      <a:endParaRPr lang="en-US" dirty="0"/>
                    </a:p>
                  </a:txBody>
                  <a:tcPr anchor="ctr"/>
                </a:tc>
                <a:tc>
                  <a:txBody>
                    <a:bodyPr/>
                    <a:lstStyle/>
                    <a:p>
                      <a:pPr algn="ctr"/>
                      <a:r>
                        <a:rPr lang="en-US" dirty="0" smtClean="0"/>
                        <a:t>CWP’s Clean Water Optimization Tool</a:t>
                      </a:r>
                      <a:r>
                        <a:rPr lang="en-US" baseline="0" dirty="0" smtClean="0"/>
                        <a:t> (2015)</a:t>
                      </a:r>
                      <a:endParaRPr lang="en-US" dirty="0"/>
                    </a:p>
                  </a:txBody>
                  <a:tcPr anchor="ctr"/>
                </a:tc>
              </a:tr>
              <a:tr h="683414">
                <a:tc>
                  <a:txBody>
                    <a:bodyPr/>
                    <a:lstStyle/>
                    <a:p>
                      <a:pPr algn="ctr"/>
                      <a:r>
                        <a:rPr lang="en-US" dirty="0" smtClean="0"/>
                        <a:t>$60,000 per IC acre</a:t>
                      </a:r>
                      <a:endParaRPr lang="en-US" dirty="0"/>
                    </a:p>
                  </a:txBody>
                  <a:tcPr anchor="ctr"/>
                </a:tc>
                <a:tc>
                  <a:txBody>
                    <a:bodyPr/>
                    <a:lstStyle/>
                    <a:p>
                      <a:pPr algn="ctr"/>
                      <a:r>
                        <a:rPr lang="en-US" dirty="0" smtClean="0"/>
                        <a:t>Guideline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CBT Green Streets, Green Jobs, Green Towns grants (2015)</a:t>
                      </a:r>
                    </a:p>
                  </a:txBody>
                  <a:tcPr anchor="ctr"/>
                </a:tc>
              </a:tr>
              <a:tr h="683414">
                <a:tc>
                  <a:txBody>
                    <a:bodyPr/>
                    <a:lstStyle/>
                    <a:p>
                      <a:pPr algn="ctr"/>
                      <a:r>
                        <a:rPr lang="en-US" dirty="0" smtClean="0"/>
                        <a:t>&lt; $100,000 per IC acre</a:t>
                      </a:r>
                      <a:endParaRPr lang="en-US" dirty="0"/>
                    </a:p>
                  </a:txBody>
                  <a:tcPr anchor="ctr"/>
                </a:tc>
                <a:tc>
                  <a:txBody>
                    <a:bodyPr/>
                    <a:lstStyle/>
                    <a:p>
                      <a:pPr algn="ctr"/>
                      <a:r>
                        <a:rPr lang="en-US" dirty="0" smtClean="0"/>
                        <a:t>Guideline</a:t>
                      </a:r>
                      <a:endParaRPr lang="en-US" dirty="0"/>
                    </a:p>
                  </a:txBody>
                  <a:tcPr anchor="ctr"/>
                </a:tc>
                <a:tc>
                  <a:txBody>
                    <a:bodyPr/>
                    <a:lstStyle/>
                    <a:p>
                      <a:pPr algn="ctr"/>
                      <a:r>
                        <a:rPr lang="en-US" dirty="0" smtClean="0"/>
                        <a:t>MD County</a:t>
                      </a:r>
                      <a:endParaRPr lang="en-US" dirty="0"/>
                    </a:p>
                  </a:txBody>
                  <a:tcPr anchor="ctr"/>
                </a:tc>
              </a:tr>
              <a:tr h="683414">
                <a:tc>
                  <a:txBody>
                    <a:bodyPr/>
                    <a:lstStyle/>
                    <a:p>
                      <a:pPr algn="ctr"/>
                      <a:r>
                        <a:rPr lang="en-US" dirty="0" smtClean="0"/>
                        <a:t>&lt; $200,000 per IC acre</a:t>
                      </a:r>
                      <a:endParaRPr lang="en-US" dirty="0"/>
                    </a:p>
                  </a:txBody>
                  <a:tcPr anchor="ctr"/>
                </a:tc>
                <a:tc>
                  <a:txBody>
                    <a:bodyPr/>
                    <a:lstStyle/>
                    <a:p>
                      <a:pPr algn="ctr"/>
                      <a:r>
                        <a:rPr lang="en-US" dirty="0" smtClean="0"/>
                        <a:t>Guideline</a:t>
                      </a:r>
                      <a:endParaRPr lang="en-US" dirty="0"/>
                    </a:p>
                  </a:txBody>
                  <a:tcPr anchor="ctr"/>
                </a:tc>
                <a:tc>
                  <a:txBody>
                    <a:bodyPr/>
                    <a:lstStyle/>
                    <a:p>
                      <a:pPr algn="ctr"/>
                      <a:r>
                        <a:rPr lang="en-US" dirty="0" smtClean="0"/>
                        <a:t>Another MD County</a:t>
                      </a:r>
                      <a:endParaRPr lang="en-US" dirty="0"/>
                    </a:p>
                  </a:txBody>
                  <a:tcPr anchor="ctr"/>
                </a:tc>
              </a:tr>
              <a:tr h="683414">
                <a:tc>
                  <a:txBody>
                    <a:bodyPr/>
                    <a:lstStyle/>
                    <a:p>
                      <a:pPr algn="ctr"/>
                      <a:r>
                        <a:rPr lang="en-US" dirty="0" smtClean="0">
                          <a:solidFill>
                            <a:srgbClr val="7030A0"/>
                          </a:solidFill>
                        </a:rPr>
                        <a:t>$45,149</a:t>
                      </a:r>
                      <a:r>
                        <a:rPr lang="en-US" baseline="0" dirty="0" smtClean="0">
                          <a:solidFill>
                            <a:srgbClr val="7030A0"/>
                          </a:solidFill>
                        </a:rPr>
                        <a:t> per IC acre</a:t>
                      </a:r>
                      <a:endParaRPr lang="en-US" dirty="0">
                        <a:solidFill>
                          <a:srgbClr val="7030A0"/>
                        </a:solidFill>
                      </a:endParaRPr>
                    </a:p>
                  </a:txBody>
                  <a:tcPr anchor="ctr"/>
                </a:tc>
                <a:tc>
                  <a:txBody>
                    <a:bodyPr/>
                    <a:lstStyle/>
                    <a:p>
                      <a:pPr algn="ctr"/>
                      <a:r>
                        <a:rPr lang="en-US" dirty="0" smtClean="0">
                          <a:solidFill>
                            <a:srgbClr val="7030A0"/>
                          </a:solidFill>
                        </a:rPr>
                        <a:t>Design/Build (n=7)</a:t>
                      </a: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r h="683414">
                <a:tc>
                  <a:txBody>
                    <a:bodyPr/>
                    <a:lstStyle/>
                    <a:p>
                      <a:pPr algn="ctr"/>
                      <a:r>
                        <a:rPr lang="en-US" dirty="0" smtClean="0">
                          <a:solidFill>
                            <a:srgbClr val="7030A0"/>
                          </a:solidFill>
                        </a:rPr>
                        <a:t>$46,000 per IC acre</a:t>
                      </a:r>
                      <a:endParaRPr lang="en-US" dirty="0">
                        <a:solidFill>
                          <a:srgbClr val="7030A0"/>
                        </a:solidFill>
                      </a:endParaRPr>
                    </a:p>
                  </a:txBody>
                  <a:tcPr anchor="ctr"/>
                </a:tc>
                <a:tc>
                  <a:txBody>
                    <a:bodyPr/>
                    <a:lstStyle/>
                    <a:p>
                      <a:pPr algn="ctr"/>
                      <a:r>
                        <a:rPr lang="en-US" dirty="0" smtClean="0">
                          <a:solidFill>
                            <a:srgbClr val="7030A0"/>
                          </a:solidFill>
                        </a:rPr>
                        <a:t>Design (n=3)</a:t>
                      </a: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r h="683414">
                <a:tc>
                  <a:txBody>
                    <a:bodyPr/>
                    <a:lstStyle/>
                    <a:p>
                      <a:pPr algn="ctr"/>
                      <a:r>
                        <a:rPr lang="en-US" dirty="0" smtClean="0">
                          <a:solidFill>
                            <a:srgbClr val="7030A0"/>
                          </a:solidFill>
                        </a:rPr>
                        <a:t>$96,630</a:t>
                      </a:r>
                      <a:r>
                        <a:rPr lang="en-US" baseline="0" dirty="0" smtClean="0">
                          <a:solidFill>
                            <a:srgbClr val="7030A0"/>
                          </a:solidFill>
                        </a:rPr>
                        <a:t> per IC acre</a:t>
                      </a:r>
                      <a:endParaRPr lang="en-US" dirty="0">
                        <a:solidFill>
                          <a:srgbClr val="7030A0"/>
                        </a:solidFill>
                      </a:endParaRPr>
                    </a:p>
                  </a:txBody>
                  <a:tcPr anchor="ctr"/>
                </a:tc>
                <a:tc>
                  <a:txBody>
                    <a:bodyPr/>
                    <a:lstStyle/>
                    <a:p>
                      <a:pPr algn="ctr"/>
                      <a:r>
                        <a:rPr lang="en-US" dirty="0" smtClean="0">
                          <a:solidFill>
                            <a:srgbClr val="7030A0"/>
                          </a:solidFill>
                        </a:rPr>
                        <a:t>Build (n=12)</a:t>
                      </a:r>
                      <a:endParaRPr lang="en-US" dirty="0">
                        <a:solidFill>
                          <a:srgbClr val="7030A0"/>
                        </a:solidFill>
                      </a:endParaRPr>
                    </a:p>
                  </a:txBody>
                  <a:tcPr anchor="ctr"/>
                </a:tc>
                <a:tc>
                  <a:txBody>
                    <a:bodyPr/>
                    <a:lstStyle/>
                    <a:p>
                      <a:pPr algn="ctr"/>
                      <a:r>
                        <a:rPr lang="en-US" dirty="0" smtClean="0">
                          <a:solidFill>
                            <a:srgbClr val="7030A0"/>
                          </a:solidFill>
                        </a:rPr>
                        <a:t>CBT</a:t>
                      </a:r>
                      <a:endParaRPr lang="en-US" dirty="0">
                        <a:solidFill>
                          <a:srgbClr val="7030A0"/>
                        </a:solidFill>
                      </a:endParaRPr>
                    </a:p>
                  </a:txBody>
                  <a:tcPr anchor="ctr"/>
                </a:tc>
              </a:tr>
            </a:tbl>
          </a:graphicData>
        </a:graphic>
      </p:graphicFrame>
    </p:spTree>
    <p:extLst>
      <p:ext uri="{BB962C8B-B14F-4D97-AF65-F5344CB8AC3E}">
        <p14:creationId xmlns:p14="http://schemas.microsoft.com/office/powerpoint/2010/main" val="3785618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8" y="484631"/>
            <a:ext cx="10058400" cy="5040405"/>
          </a:xfrm>
        </p:spPr>
        <p:txBody>
          <a:bodyPr>
            <a:normAutofit/>
          </a:bodyPr>
          <a:lstStyle/>
          <a:p>
            <a:r>
              <a:rPr lang="en-US" dirty="0"/>
              <a:t>Other </a:t>
            </a:r>
            <a:r>
              <a:rPr lang="en-US" dirty="0" smtClean="0"/>
              <a:t>questions?</a:t>
            </a:r>
            <a:br>
              <a:rPr lang="en-US" dirty="0" smtClean="0"/>
            </a:br>
            <a:r>
              <a:rPr lang="en-US" dirty="0" smtClean="0"/>
              <a:t>	</a:t>
            </a:r>
            <a:r>
              <a:rPr lang="en-US" sz="2400" dirty="0" smtClean="0">
                <a:solidFill>
                  <a:srgbClr val="0070C0"/>
                </a:solidFill>
                <a:latin typeface="+mn-lt"/>
              </a:rPr>
              <a:t>Are </a:t>
            </a:r>
            <a:r>
              <a:rPr lang="en-US" sz="2400" dirty="0">
                <a:solidFill>
                  <a:srgbClr val="0070C0"/>
                </a:solidFill>
                <a:latin typeface="+mn-lt"/>
              </a:rPr>
              <a:t>rain gardens and bioretentions a cost effective BMP</a:t>
            </a:r>
            <a:r>
              <a:rPr lang="en-US" sz="2400" dirty="0" smtClean="0">
                <a:solidFill>
                  <a:srgbClr val="0070C0"/>
                </a:solidFill>
                <a:latin typeface="+mn-lt"/>
              </a:rPr>
              <a:t>?</a:t>
            </a:r>
            <a:br>
              <a:rPr lang="en-US" sz="2400" dirty="0" smtClean="0">
                <a:solidFill>
                  <a:srgbClr val="0070C0"/>
                </a:solidFill>
                <a:latin typeface="+mn-lt"/>
              </a:rPr>
            </a:br>
            <a:r>
              <a:rPr lang="en-US" sz="2200" dirty="0">
                <a:solidFill>
                  <a:srgbClr val="0070C0"/>
                </a:solidFill>
                <a:latin typeface="+mn-lt"/>
              </a:rPr>
              <a:t/>
            </a:r>
            <a:br>
              <a:rPr lang="en-US" sz="2200" dirty="0">
                <a:solidFill>
                  <a:srgbClr val="0070C0"/>
                </a:solidFill>
                <a:latin typeface="+mn-lt"/>
              </a:rPr>
            </a:br>
            <a:r>
              <a:rPr lang="en-US" sz="2200" dirty="0" smtClean="0">
                <a:solidFill>
                  <a:srgbClr val="0070C0"/>
                </a:solidFill>
                <a:latin typeface="+mn-lt"/>
              </a:rPr>
              <a:t>	</a:t>
            </a:r>
            <a:r>
              <a:rPr lang="en-US" sz="2400" dirty="0" smtClean="0">
                <a:solidFill>
                  <a:srgbClr val="0070C0"/>
                </a:solidFill>
                <a:latin typeface="+mn-lt"/>
              </a:rPr>
              <a:t>Who </a:t>
            </a:r>
            <a:r>
              <a:rPr lang="en-US" sz="2400" dirty="0">
                <a:solidFill>
                  <a:srgbClr val="0070C0"/>
                </a:solidFill>
                <a:latin typeface="+mn-lt"/>
              </a:rPr>
              <a:t>is doing and paying for maintenance and monitoring</a:t>
            </a:r>
            <a:r>
              <a:rPr lang="en-US" sz="2400" dirty="0" smtClean="0">
                <a:solidFill>
                  <a:srgbClr val="0070C0"/>
                </a:solidFill>
                <a:latin typeface="+mn-lt"/>
              </a:rPr>
              <a:t>?</a:t>
            </a:r>
            <a:br>
              <a:rPr lang="en-US" sz="2400" dirty="0" smtClean="0">
                <a:solidFill>
                  <a:srgbClr val="0070C0"/>
                </a:solidFill>
                <a:latin typeface="+mn-lt"/>
              </a:rPr>
            </a:br>
            <a:r>
              <a:rPr lang="en-US" dirty="0" smtClean="0">
                <a:solidFill>
                  <a:srgbClr val="0070C0"/>
                </a:solidFill>
              </a:rPr>
              <a:t/>
            </a:r>
            <a:br>
              <a:rPr lang="en-US" dirty="0" smtClean="0">
                <a:solidFill>
                  <a:srgbClr val="0070C0"/>
                </a:solidFill>
              </a:rPr>
            </a:br>
            <a:r>
              <a:rPr lang="en-US" dirty="0" smtClean="0"/>
              <a:t>What do you find?</a:t>
            </a:r>
            <a:r>
              <a:rPr lang="en-US" dirty="0"/>
              <a:t> </a:t>
            </a:r>
            <a:r>
              <a:rPr lang="en-US" sz="1000" dirty="0"/>
              <a:t/>
            </a:r>
            <a:br>
              <a:rPr lang="en-US" sz="1000" dirty="0"/>
            </a:br>
            <a:r>
              <a:rPr lang="en-US" dirty="0" smtClean="0"/>
              <a:t/>
            </a:r>
            <a:br>
              <a:rPr lang="en-US" dirty="0" smtClean="0"/>
            </a:br>
            <a:r>
              <a:rPr lang="en-US" dirty="0" smtClean="0"/>
              <a:t>What </a:t>
            </a:r>
            <a:r>
              <a:rPr lang="en-US" dirty="0"/>
              <a:t>is next?</a:t>
            </a:r>
          </a:p>
        </p:txBody>
      </p:sp>
      <p:sp>
        <p:nvSpPr>
          <p:cNvPr id="7" name="AutoShape 2" descr="Image result for tree planting buffer chesapeake bay tru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tree planting buffer chesapeake bay tru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chesapeakebay.net/images/blog/dec_8_14bi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535" y="2994660"/>
            <a:ext cx="48768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2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68420" y="3027912"/>
            <a:ext cx="6604002" cy="598981"/>
          </a:xfrm>
        </p:spPr>
        <p:txBody>
          <a:bodyPr>
            <a:normAutofit fontScale="90000"/>
          </a:bodyPr>
          <a:lstStyle/>
          <a:p>
            <a:r>
              <a:rPr lang="en-US" dirty="0" smtClean="0"/>
              <a:t>Chesapeake Bay Trust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248" y="5549900"/>
            <a:ext cx="1062513" cy="492620"/>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5421" t="11623" r="2914" b="9322"/>
          <a:stretch>
            <a:fillRect/>
          </a:stretch>
        </p:blipFill>
        <p:spPr bwMode="auto">
          <a:xfrm>
            <a:off x="1487252" y="102918"/>
            <a:ext cx="9381401" cy="667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980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52" y="115932"/>
            <a:ext cx="10058400" cy="1609344"/>
          </a:xfrm>
        </p:spPr>
        <p:txBody>
          <a:bodyPr/>
          <a:lstStyle/>
          <a:p>
            <a:r>
              <a:rPr lang="en-US" dirty="0" smtClean="0"/>
              <a:t>Let me know what you think</a:t>
            </a:r>
            <a:endParaRPr lang="en-US" dirty="0"/>
          </a:p>
        </p:txBody>
      </p:sp>
      <p:sp>
        <p:nvSpPr>
          <p:cNvPr id="3" name="Content Placeholder 2"/>
          <p:cNvSpPr>
            <a:spLocks noGrp="1"/>
          </p:cNvSpPr>
          <p:nvPr>
            <p:ph idx="1"/>
          </p:nvPr>
        </p:nvSpPr>
        <p:spPr>
          <a:xfrm>
            <a:off x="745384" y="1779695"/>
            <a:ext cx="10058400" cy="4050792"/>
          </a:xfrm>
        </p:spPr>
        <p:txBody>
          <a:bodyPr/>
          <a:lstStyle/>
          <a:p>
            <a:pPr marL="0" indent="0">
              <a:buNone/>
            </a:pPr>
            <a:r>
              <a:rPr lang="en-US" b="1" dirty="0" smtClean="0">
                <a:solidFill>
                  <a:srgbClr val="0070C0"/>
                </a:solidFill>
              </a:rPr>
              <a:t>Sadie Drescher</a:t>
            </a:r>
          </a:p>
          <a:p>
            <a:pPr marL="0" indent="0">
              <a:buNone/>
            </a:pPr>
            <a:r>
              <a:rPr lang="en-US" dirty="0" smtClean="0"/>
              <a:t>Senior Program Officer</a:t>
            </a:r>
          </a:p>
          <a:p>
            <a:pPr marL="0" indent="0">
              <a:buNone/>
            </a:pPr>
            <a:r>
              <a:rPr lang="en-US" dirty="0" smtClean="0"/>
              <a:t>Chesapeake Bay Trust</a:t>
            </a:r>
          </a:p>
          <a:p>
            <a:pPr marL="0" indent="0">
              <a:buNone/>
            </a:pPr>
            <a:r>
              <a:rPr lang="en-US" dirty="0" smtClean="0"/>
              <a:t>60 West Street, Suite 405 </a:t>
            </a:r>
          </a:p>
          <a:p>
            <a:pPr marL="0" indent="0">
              <a:buNone/>
            </a:pPr>
            <a:r>
              <a:rPr lang="en-US" dirty="0" smtClean="0"/>
              <a:t>Annapolis, MD </a:t>
            </a:r>
          </a:p>
          <a:p>
            <a:pPr marL="0" indent="0">
              <a:buNone/>
            </a:pPr>
            <a:endParaRPr lang="en-US" dirty="0"/>
          </a:p>
          <a:p>
            <a:pPr marL="0" indent="0">
              <a:buNone/>
            </a:pPr>
            <a:r>
              <a:rPr lang="en-US" dirty="0" smtClean="0"/>
              <a:t>Phone</a:t>
            </a:r>
            <a:r>
              <a:rPr lang="en-US" dirty="0"/>
              <a:t>: </a:t>
            </a:r>
            <a:r>
              <a:rPr lang="en-US" dirty="0" smtClean="0"/>
              <a:t>	410-974-2941 </a:t>
            </a:r>
            <a:r>
              <a:rPr lang="en-US" dirty="0" err="1" smtClean="0"/>
              <a:t>xt</a:t>
            </a:r>
            <a:r>
              <a:rPr lang="en-US" dirty="0" smtClean="0"/>
              <a:t> 103</a:t>
            </a:r>
          </a:p>
          <a:p>
            <a:pPr marL="0" indent="0">
              <a:buNone/>
            </a:pPr>
            <a:endParaRPr lang="en-US" sz="800" dirty="0" smtClean="0"/>
          </a:p>
          <a:p>
            <a:pPr marL="0" indent="0">
              <a:buNone/>
            </a:pPr>
            <a:r>
              <a:rPr lang="en-US" dirty="0" smtClean="0"/>
              <a:t>Email: 	sdrescher@cbtrust.org</a:t>
            </a:r>
            <a:endParaRPr lang="en-US" dirty="0"/>
          </a:p>
        </p:txBody>
      </p:sp>
      <p:pic>
        <p:nvPicPr>
          <p:cNvPr id="6" name="Picture 2" descr="C:\Users\sdrescher\Desktop\1526774_10153454655564239_637856827158290754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489" y="3326538"/>
            <a:ext cx="4056924" cy="303001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bwMode="auto">
          <a:xfrm>
            <a:off x="5191431" y="1312607"/>
            <a:ext cx="4244520" cy="2279401"/>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r>
              <a:rPr lang="en-US" sz="2600" dirty="0" smtClean="0">
                <a:solidFill>
                  <a:schemeClr val="bg1"/>
                </a:solidFill>
              </a:rPr>
              <a:t>You paid how much for that rain garden ?!!??</a:t>
            </a:r>
            <a:endParaRPr kumimoji="0" lang="en-US" sz="2600" b="1" i="0" u="none" strike="noStrike" cap="none" normalizeH="0" baseline="0" dirty="0" smtClean="0">
              <a:ln>
                <a:noFill/>
              </a:ln>
              <a:solidFill>
                <a:schemeClr val="bg1"/>
              </a:solidFill>
              <a:effectLst/>
            </a:endParaRPr>
          </a:p>
        </p:txBody>
      </p:sp>
      <p:sp>
        <p:nvSpPr>
          <p:cNvPr id="4" name="Oval 3"/>
          <p:cNvSpPr/>
          <p:nvPr/>
        </p:nvSpPr>
        <p:spPr>
          <a:xfrm>
            <a:off x="8362336" y="3311789"/>
            <a:ext cx="589935" cy="56043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809703" y="3945193"/>
            <a:ext cx="294968" cy="28021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52271" y="4377812"/>
            <a:ext cx="147484" cy="14010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09" y="5674387"/>
            <a:ext cx="1880894" cy="872051"/>
          </a:xfrm>
          <a:prstGeom prst="rect">
            <a:avLst/>
          </a:prstGeom>
        </p:spPr>
      </p:pic>
    </p:spTree>
    <p:extLst>
      <p:ext uri="{BB962C8B-B14F-4D97-AF65-F5344CB8AC3E}">
        <p14:creationId xmlns:p14="http://schemas.microsoft.com/office/powerpoint/2010/main" val="4204167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48" y="192532"/>
            <a:ext cx="10058400" cy="1609344"/>
          </a:xfrm>
        </p:spPr>
        <p:txBody>
          <a:bodyPr/>
          <a:lstStyle/>
          <a:p>
            <a:r>
              <a:rPr lang="en-US" dirty="0" smtClean="0"/>
              <a:t>Questions</a:t>
            </a:r>
            <a:endParaRPr lang="en-US" dirty="0"/>
          </a:p>
        </p:txBody>
      </p:sp>
      <p:sp>
        <p:nvSpPr>
          <p:cNvPr id="3" name="Content Placeholder 2"/>
          <p:cNvSpPr>
            <a:spLocks noGrp="1"/>
          </p:cNvSpPr>
          <p:nvPr>
            <p:ph idx="1"/>
          </p:nvPr>
        </p:nvSpPr>
        <p:spPr>
          <a:xfrm>
            <a:off x="485648" y="1569868"/>
            <a:ext cx="6829551" cy="4698492"/>
          </a:xfrm>
        </p:spPr>
        <p:txBody>
          <a:bodyPr anchor="ctr">
            <a:noAutofit/>
          </a:bodyPr>
          <a:lstStyle/>
          <a:p>
            <a:pPr marL="457200" indent="-457200">
              <a:buFont typeface="+mj-lt"/>
              <a:buAutoNum type="arabicPeriod"/>
            </a:pPr>
            <a:r>
              <a:rPr lang="en-US" sz="3200" dirty="0" smtClean="0"/>
              <a:t>Does project location drive cost?</a:t>
            </a:r>
          </a:p>
          <a:p>
            <a:pPr marL="457200" indent="-457200">
              <a:buFont typeface="+mj-lt"/>
              <a:buAutoNum type="arabicPeriod"/>
            </a:pPr>
            <a:r>
              <a:rPr lang="en-US" sz="3200" dirty="0" smtClean="0"/>
              <a:t>Does process drive cost? </a:t>
            </a:r>
          </a:p>
          <a:p>
            <a:pPr marL="457200" indent="-457200">
              <a:buFont typeface="+mj-lt"/>
              <a:buAutoNum type="arabicPeriod"/>
            </a:pPr>
            <a:r>
              <a:rPr lang="en-US" sz="3200" dirty="0" smtClean="0"/>
              <a:t>How is project date related to cost?</a:t>
            </a:r>
          </a:p>
          <a:p>
            <a:pPr marL="457200" indent="-457200">
              <a:buFont typeface="+mj-lt"/>
              <a:buAutoNum type="arabicPeriod"/>
            </a:pPr>
            <a:r>
              <a:rPr lang="en-US" sz="3200" dirty="0"/>
              <a:t>Are big practices less expensive? </a:t>
            </a:r>
            <a:endParaRPr lang="en-US" sz="3200" dirty="0" smtClean="0"/>
          </a:p>
          <a:p>
            <a:pPr marL="457200" indent="-457200">
              <a:buFont typeface="+mj-lt"/>
              <a:buAutoNum type="arabicPeriod"/>
            </a:pPr>
            <a:r>
              <a:rPr lang="en-US" sz="3200" dirty="0" smtClean="0"/>
              <a:t>Are </a:t>
            </a:r>
            <a:r>
              <a:rPr lang="en-US" sz="3200" dirty="0"/>
              <a:t>design costs 10% of the build cost? </a:t>
            </a:r>
            <a:r>
              <a:rPr lang="en-US" sz="3200" dirty="0" smtClean="0"/>
              <a:t> </a:t>
            </a:r>
            <a:endParaRPr lang="en-US" sz="3200" dirty="0"/>
          </a:p>
        </p:txBody>
      </p:sp>
      <p:pic>
        <p:nvPicPr>
          <p:cNvPr id="3074" name="Picture 2" descr="C:\Users\sdrescher\AppData\Local\Microsoft\Windows\Temporary Internet Files\Content.Outlook\E0VKMSJI\FullSizeRende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866900"/>
            <a:ext cx="4538133"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56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31220" y="1840194"/>
            <a:ext cx="7754837" cy="4050792"/>
          </a:xfrm>
        </p:spPr>
        <p:txBody>
          <a:bodyPr>
            <a:noAutofit/>
          </a:bodyPr>
          <a:lstStyle/>
          <a:p>
            <a:r>
              <a:rPr lang="en-US" sz="2800" dirty="0"/>
              <a:t>R</a:t>
            </a:r>
            <a:r>
              <a:rPr lang="en-US" sz="2800" dirty="0" smtClean="0"/>
              <a:t>ain garden and bioretention focus (n=50)</a:t>
            </a:r>
          </a:p>
          <a:p>
            <a:r>
              <a:rPr lang="en-US" sz="2800" dirty="0" smtClean="0"/>
              <a:t>Factors we looked at were:</a:t>
            </a:r>
          </a:p>
          <a:p>
            <a:pPr lvl="1"/>
            <a:r>
              <a:rPr lang="en-US" sz="2600" dirty="0"/>
              <a:t>Project process </a:t>
            </a:r>
            <a:endParaRPr lang="en-US" sz="2600" dirty="0" smtClean="0"/>
          </a:p>
          <a:p>
            <a:pPr lvl="2"/>
            <a:r>
              <a:rPr lang="en-US" sz="2400" dirty="0" smtClean="0"/>
              <a:t>Design and construction &amp; design/build</a:t>
            </a:r>
          </a:p>
          <a:p>
            <a:pPr lvl="1"/>
            <a:r>
              <a:rPr lang="en-US" sz="2600" dirty="0"/>
              <a:t>D</a:t>
            </a:r>
            <a:r>
              <a:rPr lang="en-US" sz="2600" dirty="0" smtClean="0"/>
              <a:t>ate of build </a:t>
            </a:r>
          </a:p>
          <a:p>
            <a:pPr lvl="1"/>
            <a:r>
              <a:rPr lang="en-US" sz="2600" dirty="0" smtClean="0"/>
              <a:t>Project size</a:t>
            </a:r>
          </a:p>
          <a:p>
            <a:pPr lvl="1"/>
            <a:r>
              <a:rPr lang="en-US" sz="2600" dirty="0" smtClean="0"/>
              <a:t>Location</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 t="18105" r="62083" b="13684"/>
          <a:stretch/>
        </p:blipFill>
        <p:spPr bwMode="auto">
          <a:xfrm>
            <a:off x="16972844" y="0"/>
            <a:ext cx="3734506"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5209" y="3623746"/>
            <a:ext cx="3712522"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2049" t="27895" r="13160" b="11472"/>
          <a:stretch/>
        </p:blipFill>
        <p:spPr bwMode="auto">
          <a:xfrm>
            <a:off x="7726353" y="613398"/>
            <a:ext cx="4320505" cy="248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ttp://www.laurensgardenservice.com/wp-content/uploads/2013/02/RainGard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1918" y="4813119"/>
            <a:ext cx="2646352" cy="1762471"/>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Left Arrow 3"/>
          <p:cNvSpPr/>
          <p:nvPr/>
        </p:nvSpPr>
        <p:spPr>
          <a:xfrm rot="1784174">
            <a:off x="10723152" y="3097042"/>
            <a:ext cx="731520" cy="21160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ight Arrow 4"/>
          <p:cNvSpPr/>
          <p:nvPr/>
        </p:nvSpPr>
        <p:spPr>
          <a:xfrm rot="10800000">
            <a:off x="5878285" y="5209721"/>
            <a:ext cx="580572"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19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062040897"/>
              </p:ext>
            </p:extLst>
          </p:nvPr>
        </p:nvGraphicFramePr>
        <p:xfrm>
          <a:off x="609600" y="342900"/>
          <a:ext cx="10299700" cy="5829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5593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14300"/>
            <a:ext cx="11296650" cy="1609344"/>
          </a:xfrm>
        </p:spPr>
        <p:txBody>
          <a:bodyPr>
            <a:normAutofit/>
          </a:bodyPr>
          <a:lstStyle/>
          <a:p>
            <a:r>
              <a:rPr lang="en-US" dirty="0" smtClean="0"/>
              <a:t>Question 1: </a:t>
            </a:r>
            <a:r>
              <a:rPr lang="en-US" dirty="0"/>
              <a:t>Does project location drive cost</a:t>
            </a:r>
            <a:r>
              <a:rPr lang="en-US" dirty="0" smtClean="0"/>
              <a: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89780445"/>
              </p:ext>
            </p:extLst>
          </p:nvPr>
        </p:nvGraphicFramePr>
        <p:xfrm>
          <a:off x="1553029" y="1658823"/>
          <a:ext cx="8791121" cy="50086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92080" y="3848100"/>
            <a:ext cx="676788" cy="369332"/>
          </a:xfrm>
          <a:prstGeom prst="rect">
            <a:avLst/>
          </a:prstGeom>
          <a:noFill/>
        </p:spPr>
        <p:txBody>
          <a:bodyPr wrap="none" rtlCol="0">
            <a:spAutoFit/>
          </a:bodyPr>
          <a:lstStyle/>
          <a:p>
            <a:r>
              <a:rPr lang="en-US" dirty="0" smtClean="0"/>
              <a:t>n=12</a:t>
            </a:r>
            <a:endParaRPr lang="en-US" dirty="0"/>
          </a:p>
        </p:txBody>
      </p:sp>
      <p:sp>
        <p:nvSpPr>
          <p:cNvPr id="6" name="TextBox 5"/>
          <p:cNvSpPr txBox="1"/>
          <p:nvPr/>
        </p:nvSpPr>
        <p:spPr>
          <a:xfrm>
            <a:off x="4773280" y="3880366"/>
            <a:ext cx="554960" cy="369332"/>
          </a:xfrm>
          <a:prstGeom prst="rect">
            <a:avLst/>
          </a:prstGeom>
          <a:noFill/>
        </p:spPr>
        <p:txBody>
          <a:bodyPr wrap="none" rtlCol="0">
            <a:spAutoFit/>
          </a:bodyPr>
          <a:lstStyle/>
          <a:p>
            <a:r>
              <a:rPr lang="en-US" dirty="0" smtClean="0"/>
              <a:t>n=5</a:t>
            </a:r>
            <a:endParaRPr lang="en-US" dirty="0"/>
          </a:p>
        </p:txBody>
      </p:sp>
      <p:sp>
        <p:nvSpPr>
          <p:cNvPr id="7" name="TextBox 6"/>
          <p:cNvSpPr txBox="1"/>
          <p:nvPr/>
        </p:nvSpPr>
        <p:spPr>
          <a:xfrm>
            <a:off x="6697330" y="2667000"/>
            <a:ext cx="676788" cy="369332"/>
          </a:xfrm>
          <a:prstGeom prst="rect">
            <a:avLst/>
          </a:prstGeom>
          <a:noFill/>
        </p:spPr>
        <p:txBody>
          <a:bodyPr wrap="none" rtlCol="0">
            <a:spAutoFit/>
          </a:bodyPr>
          <a:lstStyle/>
          <a:p>
            <a:r>
              <a:rPr lang="en-US" dirty="0" smtClean="0"/>
              <a:t>n=18</a:t>
            </a:r>
            <a:endParaRPr lang="en-US" dirty="0"/>
          </a:p>
        </p:txBody>
      </p:sp>
      <p:sp>
        <p:nvSpPr>
          <p:cNvPr id="8" name="TextBox 7"/>
          <p:cNvSpPr txBox="1"/>
          <p:nvPr/>
        </p:nvSpPr>
        <p:spPr>
          <a:xfrm>
            <a:off x="7425508" y="3714750"/>
            <a:ext cx="554960" cy="369332"/>
          </a:xfrm>
          <a:prstGeom prst="rect">
            <a:avLst/>
          </a:prstGeom>
          <a:noFill/>
        </p:spPr>
        <p:txBody>
          <a:bodyPr wrap="none" rtlCol="0">
            <a:spAutoFit/>
          </a:bodyPr>
          <a:lstStyle/>
          <a:p>
            <a:r>
              <a:rPr lang="en-US" dirty="0" smtClean="0"/>
              <a:t>n=2</a:t>
            </a:r>
            <a:endParaRPr lang="en-US" dirty="0"/>
          </a:p>
        </p:txBody>
      </p:sp>
    </p:spTree>
    <p:extLst>
      <p:ext uri="{BB962C8B-B14F-4D97-AF65-F5344CB8AC3E}">
        <p14:creationId xmlns:p14="http://schemas.microsoft.com/office/powerpoint/2010/main" val="82414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048" y="114300"/>
            <a:ext cx="10058400" cy="1609344"/>
          </a:xfrm>
        </p:spPr>
        <p:txBody>
          <a:bodyPr>
            <a:normAutofit/>
          </a:bodyPr>
          <a:lstStyle/>
          <a:p>
            <a:r>
              <a:rPr lang="en-US" dirty="0" smtClean="0"/>
              <a:t>Question 1: </a:t>
            </a:r>
            <a:r>
              <a:rPr lang="en-US" dirty="0"/>
              <a:t>Does project location drive cost</a:t>
            </a:r>
            <a:r>
              <a:rPr lang="en-US" dirty="0" smtClean="0"/>
              <a: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23178677"/>
              </p:ext>
            </p:extLst>
          </p:nvPr>
        </p:nvGraphicFramePr>
        <p:xfrm>
          <a:off x="1465943" y="1654628"/>
          <a:ext cx="8781143" cy="4760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130474" y="4020066"/>
            <a:ext cx="554960" cy="369332"/>
          </a:xfrm>
          <a:prstGeom prst="rect">
            <a:avLst/>
          </a:prstGeom>
          <a:noFill/>
        </p:spPr>
        <p:txBody>
          <a:bodyPr wrap="none" rtlCol="0">
            <a:spAutoFit/>
          </a:bodyPr>
          <a:lstStyle/>
          <a:p>
            <a:r>
              <a:rPr lang="en-US" dirty="0" smtClean="0"/>
              <a:t>n=5</a:t>
            </a:r>
            <a:endParaRPr lang="en-US" dirty="0"/>
          </a:p>
        </p:txBody>
      </p:sp>
      <p:sp>
        <p:nvSpPr>
          <p:cNvPr id="7" name="TextBox 6"/>
          <p:cNvSpPr txBox="1"/>
          <p:nvPr/>
        </p:nvSpPr>
        <p:spPr>
          <a:xfrm>
            <a:off x="6584874" y="3004066"/>
            <a:ext cx="676788" cy="369332"/>
          </a:xfrm>
          <a:prstGeom prst="rect">
            <a:avLst/>
          </a:prstGeom>
          <a:noFill/>
        </p:spPr>
        <p:txBody>
          <a:bodyPr wrap="none" rtlCol="0">
            <a:spAutoFit/>
          </a:bodyPr>
          <a:lstStyle/>
          <a:p>
            <a:r>
              <a:rPr lang="en-US" dirty="0" smtClean="0"/>
              <a:t>n=11</a:t>
            </a:r>
            <a:endParaRPr lang="en-US" dirty="0"/>
          </a:p>
        </p:txBody>
      </p:sp>
    </p:spTree>
    <p:extLst>
      <p:ext uri="{BB962C8B-B14F-4D97-AF65-F5344CB8AC3E}">
        <p14:creationId xmlns:p14="http://schemas.microsoft.com/office/powerpoint/2010/main" val="4045079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048" y="114300"/>
            <a:ext cx="10058400" cy="1609344"/>
          </a:xfrm>
        </p:spPr>
        <p:txBody>
          <a:bodyPr>
            <a:normAutofit/>
          </a:bodyPr>
          <a:lstStyle/>
          <a:p>
            <a:r>
              <a:rPr lang="en-US" dirty="0" smtClean="0"/>
              <a:t>Question 1: </a:t>
            </a:r>
            <a:r>
              <a:rPr lang="en-US" dirty="0"/>
              <a:t>Does project location drive cost</a:t>
            </a:r>
            <a:r>
              <a:rPr lang="en-US" dirty="0" smtClean="0"/>
              <a: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01886089"/>
              </p:ext>
            </p:extLst>
          </p:nvPr>
        </p:nvGraphicFramePr>
        <p:xfrm>
          <a:off x="1146630" y="1719490"/>
          <a:ext cx="8890000" cy="47829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2994" y="3835400"/>
            <a:ext cx="554960" cy="369332"/>
          </a:xfrm>
          <a:prstGeom prst="rect">
            <a:avLst/>
          </a:prstGeom>
          <a:noFill/>
        </p:spPr>
        <p:txBody>
          <a:bodyPr wrap="none" rtlCol="0">
            <a:spAutoFit/>
          </a:bodyPr>
          <a:lstStyle/>
          <a:p>
            <a:r>
              <a:rPr lang="en-US" dirty="0" smtClean="0"/>
              <a:t>n=5</a:t>
            </a:r>
            <a:endParaRPr lang="en-US" dirty="0"/>
          </a:p>
        </p:txBody>
      </p:sp>
      <p:sp>
        <p:nvSpPr>
          <p:cNvPr id="7" name="TextBox 6"/>
          <p:cNvSpPr txBox="1"/>
          <p:nvPr/>
        </p:nvSpPr>
        <p:spPr>
          <a:xfrm>
            <a:off x="3407954" y="4411561"/>
            <a:ext cx="554960" cy="369332"/>
          </a:xfrm>
          <a:prstGeom prst="rect">
            <a:avLst/>
          </a:prstGeom>
          <a:noFill/>
        </p:spPr>
        <p:txBody>
          <a:bodyPr wrap="none" rtlCol="0">
            <a:spAutoFit/>
          </a:bodyPr>
          <a:lstStyle/>
          <a:p>
            <a:r>
              <a:rPr lang="en-US" dirty="0" smtClean="0"/>
              <a:t>n=2</a:t>
            </a:r>
            <a:endParaRPr lang="en-US" dirty="0"/>
          </a:p>
        </p:txBody>
      </p:sp>
      <p:sp>
        <p:nvSpPr>
          <p:cNvPr id="8" name="TextBox 7"/>
          <p:cNvSpPr txBox="1"/>
          <p:nvPr/>
        </p:nvSpPr>
        <p:spPr>
          <a:xfrm>
            <a:off x="5371223" y="4204732"/>
            <a:ext cx="554960" cy="369332"/>
          </a:xfrm>
          <a:prstGeom prst="rect">
            <a:avLst/>
          </a:prstGeom>
          <a:noFill/>
        </p:spPr>
        <p:txBody>
          <a:bodyPr wrap="none" rtlCol="0">
            <a:spAutoFit/>
          </a:bodyPr>
          <a:lstStyle/>
          <a:p>
            <a:r>
              <a:rPr lang="en-US" dirty="0" smtClean="0"/>
              <a:t>n=1</a:t>
            </a:r>
            <a:endParaRPr lang="en-US" dirty="0"/>
          </a:p>
        </p:txBody>
      </p:sp>
      <p:sp>
        <p:nvSpPr>
          <p:cNvPr id="9" name="TextBox 8"/>
          <p:cNvSpPr txBox="1"/>
          <p:nvPr/>
        </p:nvSpPr>
        <p:spPr>
          <a:xfrm>
            <a:off x="7127452" y="2492828"/>
            <a:ext cx="554960" cy="369332"/>
          </a:xfrm>
          <a:prstGeom prst="rect">
            <a:avLst/>
          </a:prstGeom>
          <a:noFill/>
        </p:spPr>
        <p:txBody>
          <a:bodyPr wrap="none" rtlCol="0">
            <a:spAutoFit/>
          </a:bodyPr>
          <a:lstStyle/>
          <a:p>
            <a:r>
              <a:rPr lang="en-US" dirty="0" smtClean="0"/>
              <a:t>n=1</a:t>
            </a:r>
            <a:endParaRPr lang="en-US" dirty="0"/>
          </a:p>
        </p:txBody>
      </p:sp>
    </p:spTree>
    <p:extLst>
      <p:ext uri="{BB962C8B-B14F-4D97-AF65-F5344CB8AC3E}">
        <p14:creationId xmlns:p14="http://schemas.microsoft.com/office/powerpoint/2010/main" val="141475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38" y="96376"/>
            <a:ext cx="10755666" cy="1609344"/>
          </a:xfrm>
        </p:spPr>
        <p:txBody>
          <a:bodyPr>
            <a:normAutofit/>
          </a:bodyPr>
          <a:lstStyle/>
          <a:p>
            <a:pPr marL="457200" indent="-457200"/>
            <a:r>
              <a:rPr lang="en-US" sz="4400" dirty="0"/>
              <a:t>Question </a:t>
            </a:r>
            <a:r>
              <a:rPr lang="en-US" sz="4400" dirty="0" smtClean="0"/>
              <a:t>2: </a:t>
            </a:r>
            <a:r>
              <a:rPr lang="en-US" sz="4400" dirty="0"/>
              <a:t>Does process drive cost? </a:t>
            </a:r>
          </a:p>
        </p:txBody>
      </p:sp>
      <p:graphicFrame>
        <p:nvGraphicFramePr>
          <p:cNvPr id="5" name="Chart 4"/>
          <p:cNvGraphicFramePr>
            <a:graphicFrameLocks/>
          </p:cNvGraphicFramePr>
          <p:nvPr>
            <p:extLst>
              <p:ext uri="{D42A27DB-BD31-4B8C-83A1-F6EECF244321}">
                <p14:modId xmlns:p14="http://schemas.microsoft.com/office/powerpoint/2010/main" val="4085378341"/>
              </p:ext>
            </p:extLst>
          </p:nvPr>
        </p:nvGraphicFramePr>
        <p:xfrm>
          <a:off x="1727200" y="1494971"/>
          <a:ext cx="8839199" cy="50074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64302" y="3207265"/>
            <a:ext cx="676788" cy="369332"/>
          </a:xfrm>
          <a:prstGeom prst="rect">
            <a:avLst/>
          </a:prstGeom>
          <a:noFill/>
        </p:spPr>
        <p:txBody>
          <a:bodyPr wrap="none" rtlCol="0">
            <a:spAutoFit/>
          </a:bodyPr>
          <a:lstStyle/>
          <a:p>
            <a:r>
              <a:rPr lang="en-US" dirty="0" smtClean="0"/>
              <a:t>n=14</a:t>
            </a:r>
            <a:endParaRPr lang="en-US" dirty="0"/>
          </a:p>
        </p:txBody>
      </p:sp>
    </p:spTree>
    <p:extLst>
      <p:ext uri="{BB962C8B-B14F-4D97-AF65-F5344CB8AC3E}">
        <p14:creationId xmlns:p14="http://schemas.microsoft.com/office/powerpoint/2010/main" val="100914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1020</TotalTime>
  <Words>1460</Words>
  <Application>Microsoft Office PowerPoint</Application>
  <PresentationFormat>Custom</PresentationFormat>
  <Paragraphs>268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Wood Type</vt:lpstr>
      <vt:lpstr>A grant funder cost perspective on best management practices</vt:lpstr>
      <vt:lpstr>Chesapeake Bay Trust</vt:lpstr>
      <vt:lpstr>Questions</vt:lpstr>
      <vt:lpstr>Methods</vt:lpstr>
      <vt:lpstr>PowerPoint Presentation</vt:lpstr>
      <vt:lpstr>Question 1: Does project location drive cost?</vt:lpstr>
      <vt:lpstr>Question 1: Does project location drive cost?</vt:lpstr>
      <vt:lpstr>Question 1: Does project location drive cost?</vt:lpstr>
      <vt:lpstr>Question 2: Does process drive cost? </vt:lpstr>
      <vt:lpstr>PowerPoint Presentation</vt:lpstr>
      <vt:lpstr>PowerPoint Presentation</vt:lpstr>
      <vt:lpstr>Question 2: Does process drive cost?</vt:lpstr>
      <vt:lpstr>Question 3: How is project date of build related to cost?</vt:lpstr>
      <vt:lpstr>Question 4: Are big practices less expensive? </vt:lpstr>
      <vt:lpstr>Question 4: Are big practices less expensive? </vt:lpstr>
      <vt:lpstr>Question 5: Are design costs 10% of the build cost? </vt:lpstr>
      <vt:lpstr>PowerPoint Presentation</vt:lpstr>
      <vt:lpstr>PowerPoint Presentation</vt:lpstr>
      <vt:lpstr>Other questions?  Are rain gardens and bioretentions a cost effective BMP?   Who is doing and paying for maintenance and monitoring?  What do you find?   What is next?</vt:lpstr>
      <vt:lpstr>Let me know what you think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Grant funder cost perspective on best management practices</dc:title>
  <dc:creator>sadie drescher</dc:creator>
  <cp:lastModifiedBy>Sadie Drescher</cp:lastModifiedBy>
  <cp:revision>65</cp:revision>
  <cp:lastPrinted>2015-04-15T19:38:00Z</cp:lastPrinted>
  <dcterms:created xsi:type="dcterms:W3CDTF">2015-04-11T20:09:01Z</dcterms:created>
  <dcterms:modified xsi:type="dcterms:W3CDTF">2015-04-15T20:50:33Z</dcterms:modified>
</cp:coreProperties>
</file>