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44"/>
  </p:notesMasterIdLst>
  <p:handoutMasterIdLst>
    <p:handoutMasterId r:id="rId45"/>
  </p:handoutMasterIdLst>
  <p:sldIdLst>
    <p:sldId id="577" r:id="rId2"/>
    <p:sldId id="504" r:id="rId3"/>
    <p:sldId id="553" r:id="rId4"/>
    <p:sldId id="522" r:id="rId5"/>
    <p:sldId id="580" r:id="rId6"/>
    <p:sldId id="531" r:id="rId7"/>
    <p:sldId id="532" r:id="rId8"/>
    <p:sldId id="586" r:id="rId9"/>
    <p:sldId id="589" r:id="rId10"/>
    <p:sldId id="551" r:id="rId11"/>
    <p:sldId id="533" r:id="rId12"/>
    <p:sldId id="585" r:id="rId13"/>
    <p:sldId id="571" r:id="rId14"/>
    <p:sldId id="556" r:id="rId15"/>
    <p:sldId id="552" r:id="rId16"/>
    <p:sldId id="576" r:id="rId17"/>
    <p:sldId id="501" r:id="rId18"/>
    <p:sldId id="558" r:id="rId19"/>
    <p:sldId id="584" r:id="rId20"/>
    <p:sldId id="559" r:id="rId21"/>
    <p:sldId id="588" r:id="rId22"/>
    <p:sldId id="544" r:id="rId23"/>
    <p:sldId id="587" r:id="rId24"/>
    <p:sldId id="541" r:id="rId25"/>
    <p:sldId id="563" r:id="rId26"/>
    <p:sldId id="566" r:id="rId27"/>
    <p:sldId id="567" r:id="rId28"/>
    <p:sldId id="565" r:id="rId29"/>
    <p:sldId id="568" r:id="rId30"/>
    <p:sldId id="573" r:id="rId31"/>
    <p:sldId id="572" r:id="rId32"/>
    <p:sldId id="569" r:id="rId33"/>
    <p:sldId id="570" r:id="rId34"/>
    <p:sldId id="578" r:id="rId35"/>
    <p:sldId id="510" r:id="rId36"/>
    <p:sldId id="528" r:id="rId37"/>
    <p:sldId id="549" r:id="rId38"/>
    <p:sldId id="548" r:id="rId39"/>
    <p:sldId id="529" r:id="rId40"/>
    <p:sldId id="575" r:id="rId41"/>
    <p:sldId id="579" r:id="rId42"/>
    <p:sldId id="583" r:id="rId43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phens, Douglas" initials="D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B418"/>
    <a:srgbClr val="006837"/>
    <a:srgbClr val="F376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7" autoAdjust="0"/>
    <p:restoredTop sz="87601" autoAdjust="0"/>
  </p:normalViewPr>
  <p:slideViewPr>
    <p:cSldViewPr>
      <p:cViewPr>
        <p:scale>
          <a:sx n="67" d="100"/>
          <a:sy n="67" d="100"/>
        </p:scale>
        <p:origin x="-1380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412C72-BC9E-4F74-9B74-B73EBABFE4ED}" type="doc">
      <dgm:prSet loTypeId="urn:microsoft.com/office/officeart/2005/8/layout/pyramid3" loCatId="pyramid" qsTypeId="urn:microsoft.com/office/officeart/2005/8/quickstyle/simple1" qsCatId="simple" csTypeId="urn:microsoft.com/office/officeart/2005/8/colors/colorful3" csCatId="colorful" phldr="1"/>
      <dgm:spPr/>
    </dgm:pt>
    <dgm:pt modelId="{21B557D2-4FB5-482E-A2EE-78085505FEFC}">
      <dgm:prSet phldrT="[Text]"/>
      <dgm:spPr/>
      <dgm:t>
        <a:bodyPr/>
        <a:lstStyle/>
        <a:p>
          <a:r>
            <a:rPr lang="en-US" dirty="0" smtClean="0">
              <a:latin typeface="Calibri" panose="020F0502020204030204" pitchFamily="34" charset="0"/>
            </a:rPr>
            <a:t>?</a:t>
          </a:r>
          <a:endParaRPr lang="en-US" dirty="0">
            <a:latin typeface="Calibri" panose="020F0502020204030204" pitchFamily="34" charset="0"/>
          </a:endParaRPr>
        </a:p>
      </dgm:t>
    </dgm:pt>
    <dgm:pt modelId="{40B4973C-AF12-42B6-9403-2BBADD63EAC3}" type="parTrans" cxnId="{34BD3A3F-614D-43A7-840E-64AD1F0B7BF8}">
      <dgm:prSet/>
      <dgm:spPr/>
      <dgm:t>
        <a:bodyPr/>
        <a:lstStyle/>
        <a:p>
          <a:endParaRPr lang="en-US"/>
        </a:p>
      </dgm:t>
    </dgm:pt>
    <dgm:pt modelId="{06B41932-DC8F-463F-80F7-B5EB325893C9}" type="sibTrans" cxnId="{34BD3A3F-614D-43A7-840E-64AD1F0B7BF8}">
      <dgm:prSet/>
      <dgm:spPr/>
      <dgm:t>
        <a:bodyPr/>
        <a:lstStyle/>
        <a:p>
          <a:endParaRPr lang="en-US"/>
        </a:p>
      </dgm:t>
    </dgm:pt>
    <dgm:pt modelId="{A49BF086-65DC-4FBA-B0FE-ECAC255672DD}">
      <dgm:prSet phldrT="[Text]" custT="1"/>
      <dgm:spPr/>
      <dgm:t>
        <a:bodyPr/>
        <a:lstStyle/>
        <a:p>
          <a:r>
            <a:rPr lang="en-US" sz="2800" dirty="0" smtClean="0">
              <a:latin typeface="Calibri" panose="020F0502020204030204" pitchFamily="34" charset="0"/>
            </a:rPr>
            <a:t>?</a:t>
          </a:r>
          <a:endParaRPr lang="en-US" sz="2800" dirty="0">
            <a:latin typeface="Calibri" panose="020F0502020204030204" pitchFamily="34" charset="0"/>
          </a:endParaRPr>
        </a:p>
      </dgm:t>
    </dgm:pt>
    <dgm:pt modelId="{F1398955-1924-488F-8381-EBC3F9459821}" type="parTrans" cxnId="{67A38789-C655-45FE-9364-FECE7D340D2B}">
      <dgm:prSet/>
      <dgm:spPr/>
      <dgm:t>
        <a:bodyPr/>
        <a:lstStyle/>
        <a:p>
          <a:endParaRPr lang="en-US"/>
        </a:p>
      </dgm:t>
    </dgm:pt>
    <dgm:pt modelId="{4144E363-E190-4A77-958D-718F78AF86E8}" type="sibTrans" cxnId="{67A38789-C655-45FE-9364-FECE7D340D2B}">
      <dgm:prSet/>
      <dgm:spPr/>
      <dgm:t>
        <a:bodyPr/>
        <a:lstStyle/>
        <a:p>
          <a:endParaRPr lang="en-US"/>
        </a:p>
      </dgm:t>
    </dgm:pt>
    <dgm:pt modelId="{581B13B7-7A5B-4343-ACDC-8D7564F33A89}">
      <dgm:prSet phldrT="[Text]" custT="1"/>
      <dgm:spPr/>
      <dgm:t>
        <a:bodyPr/>
        <a:lstStyle/>
        <a:p>
          <a:r>
            <a:rPr lang="en-US" sz="2000" dirty="0" smtClean="0">
              <a:latin typeface="Calibri" panose="020F0502020204030204" pitchFamily="34" charset="0"/>
            </a:rPr>
            <a:t>?</a:t>
          </a:r>
          <a:endParaRPr lang="en-US" sz="2000" dirty="0">
            <a:latin typeface="Calibri" panose="020F0502020204030204" pitchFamily="34" charset="0"/>
          </a:endParaRPr>
        </a:p>
      </dgm:t>
    </dgm:pt>
    <dgm:pt modelId="{5E6541C3-ECAF-4337-93BF-4EFA3FC1C548}" type="parTrans" cxnId="{154B09D4-95FC-46B4-963E-A94C32CD49C0}">
      <dgm:prSet/>
      <dgm:spPr/>
      <dgm:t>
        <a:bodyPr/>
        <a:lstStyle/>
        <a:p>
          <a:endParaRPr lang="en-US"/>
        </a:p>
      </dgm:t>
    </dgm:pt>
    <dgm:pt modelId="{E12C01BD-54E4-4099-9C00-689AC94FC703}" type="sibTrans" cxnId="{154B09D4-95FC-46B4-963E-A94C32CD49C0}">
      <dgm:prSet/>
      <dgm:spPr/>
      <dgm:t>
        <a:bodyPr/>
        <a:lstStyle/>
        <a:p>
          <a:endParaRPr lang="en-US"/>
        </a:p>
      </dgm:t>
    </dgm:pt>
    <dgm:pt modelId="{6B500A2F-BAF3-44B4-8AD3-78BE21A40DAD}" type="pres">
      <dgm:prSet presAssocID="{4B412C72-BC9E-4F74-9B74-B73EBABFE4ED}" presName="Name0" presStyleCnt="0">
        <dgm:presLayoutVars>
          <dgm:dir/>
          <dgm:animLvl val="lvl"/>
          <dgm:resizeHandles val="exact"/>
        </dgm:presLayoutVars>
      </dgm:prSet>
      <dgm:spPr/>
    </dgm:pt>
    <dgm:pt modelId="{6281DE18-7FE1-4029-A278-10F2DDAC6930}" type="pres">
      <dgm:prSet presAssocID="{21B557D2-4FB5-482E-A2EE-78085505FEFC}" presName="Name8" presStyleCnt="0"/>
      <dgm:spPr/>
    </dgm:pt>
    <dgm:pt modelId="{DC30AA76-307E-4134-9E0E-D6ECCBC10FC9}" type="pres">
      <dgm:prSet presAssocID="{21B557D2-4FB5-482E-A2EE-78085505FEFC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ED073E-D125-4B76-B9A5-83F0CD0AC20B}" type="pres">
      <dgm:prSet presAssocID="{21B557D2-4FB5-482E-A2EE-78085505FEF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A6567F-CC2D-45B0-9760-F9D55938B2A3}" type="pres">
      <dgm:prSet presAssocID="{A49BF086-65DC-4FBA-B0FE-ECAC255672DD}" presName="Name8" presStyleCnt="0"/>
      <dgm:spPr/>
    </dgm:pt>
    <dgm:pt modelId="{8EE23998-7AA8-4A6D-B677-11436BB77E53}" type="pres">
      <dgm:prSet presAssocID="{A49BF086-65DC-4FBA-B0FE-ECAC255672DD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51D965-920D-4F9B-9A23-BBD9CAD6A97E}" type="pres">
      <dgm:prSet presAssocID="{A49BF086-65DC-4FBA-B0FE-ECAC255672D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76A472-6F06-4ADB-B781-78AC5E0DB5C8}" type="pres">
      <dgm:prSet presAssocID="{581B13B7-7A5B-4343-ACDC-8D7564F33A89}" presName="Name8" presStyleCnt="0"/>
      <dgm:spPr/>
    </dgm:pt>
    <dgm:pt modelId="{5EA72711-29FC-4190-BCCF-0A36663A105A}" type="pres">
      <dgm:prSet presAssocID="{581B13B7-7A5B-4343-ACDC-8D7564F33A89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162FF7-7FA4-428D-8BA8-853DDFAE72D2}" type="pres">
      <dgm:prSet presAssocID="{581B13B7-7A5B-4343-ACDC-8D7564F33A8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06FF18-6CDB-4543-993E-19E5E4ED382A}" type="presOf" srcId="{21B557D2-4FB5-482E-A2EE-78085505FEFC}" destId="{96ED073E-D125-4B76-B9A5-83F0CD0AC20B}" srcOrd="1" destOrd="0" presId="urn:microsoft.com/office/officeart/2005/8/layout/pyramid3"/>
    <dgm:cxn modelId="{8BA81CFE-A18C-4979-949A-26D1FFC09230}" type="presOf" srcId="{A49BF086-65DC-4FBA-B0FE-ECAC255672DD}" destId="{1D51D965-920D-4F9B-9A23-BBD9CAD6A97E}" srcOrd="1" destOrd="0" presId="urn:microsoft.com/office/officeart/2005/8/layout/pyramid3"/>
    <dgm:cxn modelId="{E86589F0-9D63-4FBD-86F1-29AE0B1D9BF7}" type="presOf" srcId="{581B13B7-7A5B-4343-ACDC-8D7564F33A89}" destId="{F0162FF7-7FA4-428D-8BA8-853DDFAE72D2}" srcOrd="1" destOrd="0" presId="urn:microsoft.com/office/officeart/2005/8/layout/pyramid3"/>
    <dgm:cxn modelId="{154B09D4-95FC-46B4-963E-A94C32CD49C0}" srcId="{4B412C72-BC9E-4F74-9B74-B73EBABFE4ED}" destId="{581B13B7-7A5B-4343-ACDC-8D7564F33A89}" srcOrd="2" destOrd="0" parTransId="{5E6541C3-ECAF-4337-93BF-4EFA3FC1C548}" sibTransId="{E12C01BD-54E4-4099-9C00-689AC94FC703}"/>
    <dgm:cxn modelId="{D5A735DE-8D37-4B45-AF15-14E5DA9AB63C}" type="presOf" srcId="{4B412C72-BC9E-4F74-9B74-B73EBABFE4ED}" destId="{6B500A2F-BAF3-44B4-8AD3-78BE21A40DAD}" srcOrd="0" destOrd="0" presId="urn:microsoft.com/office/officeart/2005/8/layout/pyramid3"/>
    <dgm:cxn modelId="{34BD3A3F-614D-43A7-840E-64AD1F0B7BF8}" srcId="{4B412C72-BC9E-4F74-9B74-B73EBABFE4ED}" destId="{21B557D2-4FB5-482E-A2EE-78085505FEFC}" srcOrd="0" destOrd="0" parTransId="{40B4973C-AF12-42B6-9403-2BBADD63EAC3}" sibTransId="{06B41932-DC8F-463F-80F7-B5EB325893C9}"/>
    <dgm:cxn modelId="{1F48AA1F-4A1E-467F-9749-FB0A0366DCB6}" type="presOf" srcId="{581B13B7-7A5B-4343-ACDC-8D7564F33A89}" destId="{5EA72711-29FC-4190-BCCF-0A36663A105A}" srcOrd="0" destOrd="0" presId="urn:microsoft.com/office/officeart/2005/8/layout/pyramid3"/>
    <dgm:cxn modelId="{67A38789-C655-45FE-9364-FECE7D340D2B}" srcId="{4B412C72-BC9E-4F74-9B74-B73EBABFE4ED}" destId="{A49BF086-65DC-4FBA-B0FE-ECAC255672DD}" srcOrd="1" destOrd="0" parTransId="{F1398955-1924-488F-8381-EBC3F9459821}" sibTransId="{4144E363-E190-4A77-958D-718F78AF86E8}"/>
    <dgm:cxn modelId="{70168C09-C3BB-421D-A4E3-8584080DE04C}" type="presOf" srcId="{21B557D2-4FB5-482E-A2EE-78085505FEFC}" destId="{DC30AA76-307E-4134-9E0E-D6ECCBC10FC9}" srcOrd="0" destOrd="0" presId="urn:microsoft.com/office/officeart/2005/8/layout/pyramid3"/>
    <dgm:cxn modelId="{27D0475C-31BC-454A-A9D5-FD28E5718C57}" type="presOf" srcId="{A49BF086-65DC-4FBA-B0FE-ECAC255672DD}" destId="{8EE23998-7AA8-4A6D-B677-11436BB77E53}" srcOrd="0" destOrd="0" presId="urn:microsoft.com/office/officeart/2005/8/layout/pyramid3"/>
    <dgm:cxn modelId="{5D8460E1-5D27-49A8-BAD3-C0B35FD1F018}" type="presParOf" srcId="{6B500A2F-BAF3-44B4-8AD3-78BE21A40DAD}" destId="{6281DE18-7FE1-4029-A278-10F2DDAC6930}" srcOrd="0" destOrd="0" presId="urn:microsoft.com/office/officeart/2005/8/layout/pyramid3"/>
    <dgm:cxn modelId="{E9EB7311-BF11-4351-8323-335A71C8F978}" type="presParOf" srcId="{6281DE18-7FE1-4029-A278-10F2DDAC6930}" destId="{DC30AA76-307E-4134-9E0E-D6ECCBC10FC9}" srcOrd="0" destOrd="0" presId="urn:microsoft.com/office/officeart/2005/8/layout/pyramid3"/>
    <dgm:cxn modelId="{A1C47C4E-82EA-46A2-ABA7-FD92310AB688}" type="presParOf" srcId="{6281DE18-7FE1-4029-A278-10F2DDAC6930}" destId="{96ED073E-D125-4B76-B9A5-83F0CD0AC20B}" srcOrd="1" destOrd="0" presId="urn:microsoft.com/office/officeart/2005/8/layout/pyramid3"/>
    <dgm:cxn modelId="{D7477799-C61C-4B41-BFF5-582E4BC6205C}" type="presParOf" srcId="{6B500A2F-BAF3-44B4-8AD3-78BE21A40DAD}" destId="{BDA6567F-CC2D-45B0-9760-F9D55938B2A3}" srcOrd="1" destOrd="0" presId="urn:microsoft.com/office/officeart/2005/8/layout/pyramid3"/>
    <dgm:cxn modelId="{271FB104-9CC1-4323-B774-8593CFF14767}" type="presParOf" srcId="{BDA6567F-CC2D-45B0-9760-F9D55938B2A3}" destId="{8EE23998-7AA8-4A6D-B677-11436BB77E53}" srcOrd="0" destOrd="0" presId="urn:microsoft.com/office/officeart/2005/8/layout/pyramid3"/>
    <dgm:cxn modelId="{AA2966AB-6165-41ED-9FDF-8A2EBE8E42AD}" type="presParOf" srcId="{BDA6567F-CC2D-45B0-9760-F9D55938B2A3}" destId="{1D51D965-920D-4F9B-9A23-BBD9CAD6A97E}" srcOrd="1" destOrd="0" presId="urn:microsoft.com/office/officeart/2005/8/layout/pyramid3"/>
    <dgm:cxn modelId="{5FEE82B2-70B1-492F-AD26-652A286BE020}" type="presParOf" srcId="{6B500A2F-BAF3-44B4-8AD3-78BE21A40DAD}" destId="{EC76A472-6F06-4ADB-B781-78AC5E0DB5C8}" srcOrd="2" destOrd="0" presId="urn:microsoft.com/office/officeart/2005/8/layout/pyramid3"/>
    <dgm:cxn modelId="{D095CF7B-901B-4504-9C45-8E07CBEA3D1C}" type="presParOf" srcId="{EC76A472-6F06-4ADB-B781-78AC5E0DB5C8}" destId="{5EA72711-29FC-4190-BCCF-0A36663A105A}" srcOrd="0" destOrd="0" presId="urn:microsoft.com/office/officeart/2005/8/layout/pyramid3"/>
    <dgm:cxn modelId="{A3EFC14C-8121-4167-B40E-C1431AD0F20A}" type="presParOf" srcId="{EC76A472-6F06-4ADB-B781-78AC5E0DB5C8}" destId="{F0162FF7-7FA4-428D-8BA8-853DDFAE72D2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412C72-BC9E-4F74-9B74-B73EBABFE4ED}" type="doc">
      <dgm:prSet loTypeId="urn:microsoft.com/office/officeart/2005/8/layout/pyramid3" loCatId="pyramid" qsTypeId="urn:microsoft.com/office/officeart/2005/8/quickstyle/simple1" qsCatId="simple" csTypeId="urn:microsoft.com/office/officeart/2005/8/colors/colorful3" csCatId="colorful" phldr="1"/>
      <dgm:spPr/>
    </dgm:pt>
    <dgm:pt modelId="{21B557D2-4FB5-482E-A2EE-78085505FEFC}">
      <dgm:prSet phldrT="[Text]"/>
      <dgm:spPr/>
      <dgm:t>
        <a:bodyPr/>
        <a:lstStyle/>
        <a:p>
          <a:r>
            <a:rPr lang="en-US" dirty="0" smtClean="0">
              <a:latin typeface="Calibri" panose="020F0502020204030204" pitchFamily="34" charset="0"/>
            </a:rPr>
            <a:t>Quarterly</a:t>
          </a:r>
          <a:endParaRPr lang="en-US" dirty="0">
            <a:latin typeface="Calibri" panose="020F0502020204030204" pitchFamily="34" charset="0"/>
          </a:endParaRPr>
        </a:p>
      </dgm:t>
    </dgm:pt>
    <dgm:pt modelId="{40B4973C-AF12-42B6-9403-2BBADD63EAC3}" type="parTrans" cxnId="{34BD3A3F-614D-43A7-840E-64AD1F0B7BF8}">
      <dgm:prSet/>
      <dgm:spPr/>
      <dgm:t>
        <a:bodyPr/>
        <a:lstStyle/>
        <a:p>
          <a:endParaRPr lang="en-US"/>
        </a:p>
      </dgm:t>
    </dgm:pt>
    <dgm:pt modelId="{06B41932-DC8F-463F-80F7-B5EB325893C9}" type="sibTrans" cxnId="{34BD3A3F-614D-43A7-840E-64AD1F0B7BF8}">
      <dgm:prSet/>
      <dgm:spPr/>
      <dgm:t>
        <a:bodyPr/>
        <a:lstStyle/>
        <a:p>
          <a:endParaRPr lang="en-US"/>
        </a:p>
      </dgm:t>
    </dgm:pt>
    <dgm:pt modelId="{A49BF086-65DC-4FBA-B0FE-ECAC255672DD}">
      <dgm:prSet phldrT="[Text]" custT="1"/>
      <dgm:spPr/>
      <dgm:t>
        <a:bodyPr/>
        <a:lstStyle/>
        <a:p>
          <a:r>
            <a:rPr lang="en-US" sz="2800" dirty="0" smtClean="0">
              <a:latin typeface="Calibri" panose="020F0502020204030204" pitchFamily="34" charset="0"/>
            </a:rPr>
            <a:t>Monthly Focus </a:t>
          </a:r>
          <a:endParaRPr lang="en-US" sz="2800" dirty="0">
            <a:latin typeface="Calibri" panose="020F0502020204030204" pitchFamily="34" charset="0"/>
          </a:endParaRPr>
        </a:p>
      </dgm:t>
    </dgm:pt>
    <dgm:pt modelId="{F1398955-1924-488F-8381-EBC3F9459821}" type="parTrans" cxnId="{67A38789-C655-45FE-9364-FECE7D340D2B}">
      <dgm:prSet/>
      <dgm:spPr/>
      <dgm:t>
        <a:bodyPr/>
        <a:lstStyle/>
        <a:p>
          <a:endParaRPr lang="en-US"/>
        </a:p>
      </dgm:t>
    </dgm:pt>
    <dgm:pt modelId="{4144E363-E190-4A77-958D-718F78AF86E8}" type="sibTrans" cxnId="{67A38789-C655-45FE-9364-FECE7D340D2B}">
      <dgm:prSet/>
      <dgm:spPr/>
      <dgm:t>
        <a:bodyPr/>
        <a:lstStyle/>
        <a:p>
          <a:endParaRPr lang="en-US"/>
        </a:p>
      </dgm:t>
    </dgm:pt>
    <dgm:pt modelId="{581B13B7-7A5B-4343-ACDC-8D7564F33A89}">
      <dgm:prSet phldrT="[Text]" custT="1"/>
      <dgm:spPr/>
      <dgm:t>
        <a:bodyPr/>
        <a:lstStyle/>
        <a:p>
          <a:endParaRPr lang="en-US" sz="2000" dirty="0">
            <a:latin typeface="Calibri" panose="020F0502020204030204" pitchFamily="34" charset="0"/>
          </a:endParaRPr>
        </a:p>
      </dgm:t>
    </dgm:pt>
    <dgm:pt modelId="{5E6541C3-ECAF-4337-93BF-4EFA3FC1C548}" type="parTrans" cxnId="{154B09D4-95FC-46B4-963E-A94C32CD49C0}">
      <dgm:prSet/>
      <dgm:spPr/>
      <dgm:t>
        <a:bodyPr/>
        <a:lstStyle/>
        <a:p>
          <a:endParaRPr lang="en-US"/>
        </a:p>
      </dgm:t>
    </dgm:pt>
    <dgm:pt modelId="{E12C01BD-54E4-4099-9C00-689AC94FC703}" type="sibTrans" cxnId="{154B09D4-95FC-46B4-963E-A94C32CD49C0}">
      <dgm:prSet/>
      <dgm:spPr/>
      <dgm:t>
        <a:bodyPr/>
        <a:lstStyle/>
        <a:p>
          <a:endParaRPr lang="en-US"/>
        </a:p>
      </dgm:t>
    </dgm:pt>
    <dgm:pt modelId="{6B500A2F-BAF3-44B4-8AD3-78BE21A40DAD}" type="pres">
      <dgm:prSet presAssocID="{4B412C72-BC9E-4F74-9B74-B73EBABFE4ED}" presName="Name0" presStyleCnt="0">
        <dgm:presLayoutVars>
          <dgm:dir/>
          <dgm:animLvl val="lvl"/>
          <dgm:resizeHandles val="exact"/>
        </dgm:presLayoutVars>
      </dgm:prSet>
      <dgm:spPr/>
    </dgm:pt>
    <dgm:pt modelId="{6281DE18-7FE1-4029-A278-10F2DDAC6930}" type="pres">
      <dgm:prSet presAssocID="{21B557D2-4FB5-482E-A2EE-78085505FEFC}" presName="Name8" presStyleCnt="0"/>
      <dgm:spPr/>
    </dgm:pt>
    <dgm:pt modelId="{DC30AA76-307E-4134-9E0E-D6ECCBC10FC9}" type="pres">
      <dgm:prSet presAssocID="{21B557D2-4FB5-482E-A2EE-78085505FEFC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ED073E-D125-4B76-B9A5-83F0CD0AC20B}" type="pres">
      <dgm:prSet presAssocID="{21B557D2-4FB5-482E-A2EE-78085505FEF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A6567F-CC2D-45B0-9760-F9D55938B2A3}" type="pres">
      <dgm:prSet presAssocID="{A49BF086-65DC-4FBA-B0FE-ECAC255672DD}" presName="Name8" presStyleCnt="0"/>
      <dgm:spPr/>
    </dgm:pt>
    <dgm:pt modelId="{8EE23998-7AA8-4A6D-B677-11436BB77E53}" type="pres">
      <dgm:prSet presAssocID="{A49BF086-65DC-4FBA-B0FE-ECAC255672DD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51D965-920D-4F9B-9A23-BBD9CAD6A97E}" type="pres">
      <dgm:prSet presAssocID="{A49BF086-65DC-4FBA-B0FE-ECAC255672D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76A472-6F06-4ADB-B781-78AC5E0DB5C8}" type="pres">
      <dgm:prSet presAssocID="{581B13B7-7A5B-4343-ACDC-8D7564F33A89}" presName="Name8" presStyleCnt="0"/>
      <dgm:spPr/>
    </dgm:pt>
    <dgm:pt modelId="{5EA72711-29FC-4190-BCCF-0A36663A105A}" type="pres">
      <dgm:prSet presAssocID="{581B13B7-7A5B-4343-ACDC-8D7564F33A89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162FF7-7FA4-428D-8BA8-853DDFAE72D2}" type="pres">
      <dgm:prSet presAssocID="{581B13B7-7A5B-4343-ACDC-8D7564F33A8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226B8C2-50D4-4AC8-A971-ACC938CF7538}" type="presOf" srcId="{581B13B7-7A5B-4343-ACDC-8D7564F33A89}" destId="{5EA72711-29FC-4190-BCCF-0A36663A105A}" srcOrd="0" destOrd="0" presId="urn:microsoft.com/office/officeart/2005/8/layout/pyramid3"/>
    <dgm:cxn modelId="{F5448CAB-617D-4A9E-8F36-DEC3E09E4CBB}" type="presOf" srcId="{4B412C72-BC9E-4F74-9B74-B73EBABFE4ED}" destId="{6B500A2F-BAF3-44B4-8AD3-78BE21A40DAD}" srcOrd="0" destOrd="0" presId="urn:microsoft.com/office/officeart/2005/8/layout/pyramid3"/>
    <dgm:cxn modelId="{BF3120CB-27E8-49AA-B193-6B7AB42580CA}" type="presOf" srcId="{A49BF086-65DC-4FBA-B0FE-ECAC255672DD}" destId="{8EE23998-7AA8-4A6D-B677-11436BB77E53}" srcOrd="0" destOrd="0" presId="urn:microsoft.com/office/officeart/2005/8/layout/pyramid3"/>
    <dgm:cxn modelId="{154B09D4-95FC-46B4-963E-A94C32CD49C0}" srcId="{4B412C72-BC9E-4F74-9B74-B73EBABFE4ED}" destId="{581B13B7-7A5B-4343-ACDC-8D7564F33A89}" srcOrd="2" destOrd="0" parTransId="{5E6541C3-ECAF-4337-93BF-4EFA3FC1C548}" sibTransId="{E12C01BD-54E4-4099-9C00-689AC94FC703}"/>
    <dgm:cxn modelId="{6D42E86E-41D2-404F-93C4-D93247245123}" type="presOf" srcId="{A49BF086-65DC-4FBA-B0FE-ECAC255672DD}" destId="{1D51D965-920D-4F9B-9A23-BBD9CAD6A97E}" srcOrd="1" destOrd="0" presId="urn:microsoft.com/office/officeart/2005/8/layout/pyramid3"/>
    <dgm:cxn modelId="{34BD3A3F-614D-43A7-840E-64AD1F0B7BF8}" srcId="{4B412C72-BC9E-4F74-9B74-B73EBABFE4ED}" destId="{21B557D2-4FB5-482E-A2EE-78085505FEFC}" srcOrd="0" destOrd="0" parTransId="{40B4973C-AF12-42B6-9403-2BBADD63EAC3}" sibTransId="{06B41932-DC8F-463F-80F7-B5EB325893C9}"/>
    <dgm:cxn modelId="{AE19F331-407D-48A4-86EB-0AD5F9EDEFE7}" type="presOf" srcId="{21B557D2-4FB5-482E-A2EE-78085505FEFC}" destId="{96ED073E-D125-4B76-B9A5-83F0CD0AC20B}" srcOrd="1" destOrd="0" presId="urn:microsoft.com/office/officeart/2005/8/layout/pyramid3"/>
    <dgm:cxn modelId="{53E9C44A-F606-4A3F-9569-3643C66959F8}" type="presOf" srcId="{581B13B7-7A5B-4343-ACDC-8D7564F33A89}" destId="{F0162FF7-7FA4-428D-8BA8-853DDFAE72D2}" srcOrd="1" destOrd="0" presId="urn:microsoft.com/office/officeart/2005/8/layout/pyramid3"/>
    <dgm:cxn modelId="{67A38789-C655-45FE-9364-FECE7D340D2B}" srcId="{4B412C72-BC9E-4F74-9B74-B73EBABFE4ED}" destId="{A49BF086-65DC-4FBA-B0FE-ECAC255672DD}" srcOrd="1" destOrd="0" parTransId="{F1398955-1924-488F-8381-EBC3F9459821}" sibTransId="{4144E363-E190-4A77-958D-718F78AF86E8}"/>
    <dgm:cxn modelId="{6CDBDFD7-7293-4DB8-B75C-7D1117D02E60}" type="presOf" srcId="{21B557D2-4FB5-482E-A2EE-78085505FEFC}" destId="{DC30AA76-307E-4134-9E0E-D6ECCBC10FC9}" srcOrd="0" destOrd="0" presId="urn:microsoft.com/office/officeart/2005/8/layout/pyramid3"/>
    <dgm:cxn modelId="{080A6EAF-F49E-426F-BC82-81BCB25DA4F4}" type="presParOf" srcId="{6B500A2F-BAF3-44B4-8AD3-78BE21A40DAD}" destId="{6281DE18-7FE1-4029-A278-10F2DDAC6930}" srcOrd="0" destOrd="0" presId="urn:microsoft.com/office/officeart/2005/8/layout/pyramid3"/>
    <dgm:cxn modelId="{0416E069-63F2-4724-86BE-8BC063729120}" type="presParOf" srcId="{6281DE18-7FE1-4029-A278-10F2DDAC6930}" destId="{DC30AA76-307E-4134-9E0E-D6ECCBC10FC9}" srcOrd="0" destOrd="0" presId="urn:microsoft.com/office/officeart/2005/8/layout/pyramid3"/>
    <dgm:cxn modelId="{64ADFC9F-955A-4ED0-AA70-D47AC8A346AC}" type="presParOf" srcId="{6281DE18-7FE1-4029-A278-10F2DDAC6930}" destId="{96ED073E-D125-4B76-B9A5-83F0CD0AC20B}" srcOrd="1" destOrd="0" presId="urn:microsoft.com/office/officeart/2005/8/layout/pyramid3"/>
    <dgm:cxn modelId="{69B23AA0-49A3-40C5-BC67-FA73B2CA32CA}" type="presParOf" srcId="{6B500A2F-BAF3-44B4-8AD3-78BE21A40DAD}" destId="{BDA6567F-CC2D-45B0-9760-F9D55938B2A3}" srcOrd="1" destOrd="0" presId="urn:microsoft.com/office/officeart/2005/8/layout/pyramid3"/>
    <dgm:cxn modelId="{2D4E8262-EFF4-4307-81D3-BB48D6E0E2DA}" type="presParOf" srcId="{BDA6567F-CC2D-45B0-9760-F9D55938B2A3}" destId="{8EE23998-7AA8-4A6D-B677-11436BB77E53}" srcOrd="0" destOrd="0" presId="urn:microsoft.com/office/officeart/2005/8/layout/pyramid3"/>
    <dgm:cxn modelId="{F22EAE63-6524-460E-80E7-890938031D5C}" type="presParOf" srcId="{BDA6567F-CC2D-45B0-9760-F9D55938B2A3}" destId="{1D51D965-920D-4F9B-9A23-BBD9CAD6A97E}" srcOrd="1" destOrd="0" presId="urn:microsoft.com/office/officeart/2005/8/layout/pyramid3"/>
    <dgm:cxn modelId="{7B276A20-A79D-419D-B33B-EC9DB9B46E30}" type="presParOf" srcId="{6B500A2F-BAF3-44B4-8AD3-78BE21A40DAD}" destId="{EC76A472-6F06-4ADB-B781-78AC5E0DB5C8}" srcOrd="2" destOrd="0" presId="urn:microsoft.com/office/officeart/2005/8/layout/pyramid3"/>
    <dgm:cxn modelId="{FDBAF8DA-38F6-4041-865B-90665301B647}" type="presParOf" srcId="{EC76A472-6F06-4ADB-B781-78AC5E0DB5C8}" destId="{5EA72711-29FC-4190-BCCF-0A36663A105A}" srcOrd="0" destOrd="0" presId="urn:microsoft.com/office/officeart/2005/8/layout/pyramid3"/>
    <dgm:cxn modelId="{D2851B8F-FFEF-4C38-8EE5-5BE6EDEACC16}" type="presParOf" srcId="{EC76A472-6F06-4ADB-B781-78AC5E0DB5C8}" destId="{F0162FF7-7FA4-428D-8BA8-853DDFAE72D2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08" tIns="46654" rIns="93308" bIns="4665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08" tIns="46654" rIns="93308" bIns="46654" rtlCol="0"/>
          <a:lstStyle>
            <a:lvl1pPr algn="r">
              <a:defRPr sz="1300"/>
            </a:lvl1pPr>
          </a:lstStyle>
          <a:p>
            <a:fld id="{AFFBE701-C5CD-4858-9C46-285EEA0EF786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308" tIns="46654" rIns="93308" bIns="4665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308" tIns="46654" rIns="93308" bIns="46654" rtlCol="0" anchor="b"/>
          <a:lstStyle>
            <a:lvl1pPr algn="r">
              <a:defRPr sz="1300"/>
            </a:lvl1pPr>
          </a:lstStyle>
          <a:p>
            <a:fld id="{5DACFDC0-B984-4AA1-9666-F9AFC1FDF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689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6005"/>
          </a:xfrm>
          <a:prstGeom prst="rect">
            <a:avLst/>
          </a:prstGeom>
        </p:spPr>
        <p:txBody>
          <a:bodyPr vert="horz" lIns="93308" tIns="46654" rIns="93308" bIns="4665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1"/>
            <a:ext cx="3043343" cy="466005"/>
          </a:xfrm>
          <a:prstGeom prst="rect">
            <a:avLst/>
          </a:prstGeom>
        </p:spPr>
        <p:txBody>
          <a:bodyPr vert="horz" lIns="93308" tIns="46654" rIns="93308" bIns="46654" rtlCol="0"/>
          <a:lstStyle>
            <a:lvl1pPr algn="r">
              <a:defRPr sz="1300"/>
            </a:lvl1pPr>
          </a:lstStyle>
          <a:p>
            <a:fld id="{AB39751A-5107-4BBB-819A-A636BF2F2716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08" tIns="46654" rIns="93308" bIns="4665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550"/>
            <a:ext cx="5618480" cy="4189331"/>
          </a:xfrm>
          <a:prstGeom prst="rect">
            <a:avLst/>
          </a:prstGeom>
        </p:spPr>
        <p:txBody>
          <a:bodyPr vert="horz" lIns="93308" tIns="46654" rIns="93308" bIns="4665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1529"/>
            <a:ext cx="3043343" cy="466004"/>
          </a:xfrm>
          <a:prstGeom prst="rect">
            <a:avLst/>
          </a:prstGeom>
        </p:spPr>
        <p:txBody>
          <a:bodyPr vert="horz" lIns="93308" tIns="46654" rIns="93308" bIns="4665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1529"/>
            <a:ext cx="3043343" cy="466004"/>
          </a:xfrm>
          <a:prstGeom prst="rect">
            <a:avLst/>
          </a:prstGeom>
        </p:spPr>
        <p:txBody>
          <a:bodyPr vert="horz" lIns="93308" tIns="46654" rIns="93308" bIns="46654" rtlCol="0" anchor="b"/>
          <a:lstStyle>
            <a:lvl1pPr algn="r">
              <a:defRPr sz="1300"/>
            </a:lvl1pPr>
          </a:lstStyle>
          <a:p>
            <a:fld id="{2566122B-B7EA-44EE-A6A5-EE67FB7E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27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6122B-B7EA-44EE-A6A5-EE67FB7EC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00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6122B-B7EA-44EE-A6A5-EE67FB7EC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58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6122B-B7EA-44EE-A6A5-EE67FB7EC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841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6122B-B7EA-44EE-A6A5-EE67FB7EC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08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142E5-55CB-4F8F-BBC9-E2752638EF1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48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6122B-B7EA-44EE-A6A5-EE67FB7EC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06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6122B-B7EA-44EE-A6A5-EE67FB7EC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062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6122B-B7EA-44EE-A6A5-EE67FB7EC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062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6122B-B7EA-44EE-A6A5-EE67FB7EC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6122B-B7EA-44EE-A6A5-EE67FB7EC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0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6122B-B7EA-44EE-A6A5-EE67FB7EC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6EFC4B-C072-48F8-87B0-DFC11EDB948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6122B-B7EA-44EE-A6A5-EE67FB7EC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86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672"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6122B-B7EA-44EE-A6A5-EE67FB7EC09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90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672"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6122B-B7EA-44EE-A6A5-EE67FB7EC09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90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6122B-B7EA-44EE-A6A5-EE67FB7EC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92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6122B-B7EA-44EE-A6A5-EE67FB7EC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92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6122B-B7EA-44EE-A6A5-EE67FB7EC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07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6122B-B7EA-44EE-A6A5-EE67FB7EC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53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6122B-B7EA-44EE-A6A5-EE67FB7EC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53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2425" y="38100"/>
            <a:ext cx="7848600" cy="800100"/>
          </a:xfrm>
        </p:spPr>
        <p:txBody>
          <a:bodyPr/>
          <a:lstStyle>
            <a:lvl1pPr>
              <a:defRPr sz="3200" b="1" baseline="0">
                <a:solidFill>
                  <a:srgbClr val="006837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National Pollutant Discharge Elimination System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368" y="5334000"/>
            <a:ext cx="1066800" cy="10668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457200" y="6400800"/>
            <a:ext cx="6852168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Calibri" panose="020F0502020204030204" pitchFamily="34" charset="0"/>
              </a:rPr>
              <a:t>Maryland-National Capital Park and Planning Commission </a:t>
            </a:r>
            <a:br>
              <a:rPr lang="en-US" sz="2400" dirty="0" smtClean="0">
                <a:latin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" y="0"/>
            <a:ext cx="8299968" cy="914400"/>
          </a:xfrm>
        </p:spPr>
        <p:txBody>
          <a:bodyPr/>
          <a:lstStyle>
            <a:lvl1pPr>
              <a:defRPr sz="4000" b="1" baseline="0">
                <a:solidFill>
                  <a:srgbClr val="006837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Slide Title, Calibri 46 BOLD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7010400" cy="5181600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368" y="5334000"/>
            <a:ext cx="1066800" cy="10668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84EE9AEB-6541-4DBE-A244-B06718A6B2B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48E96D4-1CF1-4003-9200-E9FB420BD514}" type="datetimeFigureOut">
              <a:rPr lang="en-US" smtClean="0"/>
              <a:t>4/15/2015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26" r:id="rId2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8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19.png"/><Relationship Id="rId9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iligences.com/communication-skills-crucial-everybody-involved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jpe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gif"/><Relationship Id="rId18" Type="http://schemas.openxmlformats.org/officeDocument/2006/relationships/image" Target="../media/image102.jpeg"/><Relationship Id="rId3" Type="http://schemas.openxmlformats.org/officeDocument/2006/relationships/image" Target="../media/image87.jpeg"/><Relationship Id="rId21" Type="http://schemas.openxmlformats.org/officeDocument/2006/relationships/image" Target="../media/image105.jpeg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17" Type="http://schemas.openxmlformats.org/officeDocument/2006/relationships/image" Target="../media/image101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00.jpeg"/><Relationship Id="rId20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5" Type="http://schemas.openxmlformats.org/officeDocument/2006/relationships/image" Target="../media/image99.jpeg"/><Relationship Id="rId10" Type="http://schemas.openxmlformats.org/officeDocument/2006/relationships/image" Target="../media/image94.jpeg"/><Relationship Id="rId19" Type="http://schemas.openxmlformats.org/officeDocument/2006/relationships/image" Target="../media/image103.png"/><Relationship Id="rId4" Type="http://schemas.openxmlformats.org/officeDocument/2006/relationships/image" Target="../media/image88.jpeg"/><Relationship Id="rId9" Type="http://schemas.openxmlformats.org/officeDocument/2006/relationships/image" Target="../media/image93.jpeg"/><Relationship Id="rId14" Type="http://schemas.openxmlformats.org/officeDocument/2006/relationships/image" Target="../media/image98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:\Projects\RESOURCE ANALYSIS\Aquatics\Stream Monitoring Data\2014\2014 Biological Monitoring Pics\Burnt Mills\2014-10-21\Burnt Mills Electrofishing-20141021-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8" b="7012"/>
          <a:stretch/>
        </p:blipFill>
        <p:spPr bwMode="auto">
          <a:xfrm>
            <a:off x="-2" y="0"/>
            <a:ext cx="8458201" cy="5034337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chemeClr val="tx1"/>
            </a:solidFill>
          </a:ln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8" y="1447800"/>
            <a:ext cx="7848600" cy="800100"/>
          </a:xfrm>
          <a:noFill/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Navigating a Phase II Permit: 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/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i="1" dirty="0" smtClean="0">
                <a:solidFill>
                  <a:schemeClr val="bg1"/>
                </a:solidFill>
              </a:rPr>
              <a:t>Montgomery Parks Perspective</a:t>
            </a:r>
            <a:endParaRPr lang="en-US" sz="4000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5234474"/>
            <a:ext cx="3505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Jai Cole</a:t>
            </a:r>
          </a:p>
          <a:p>
            <a:r>
              <a:rPr lang="en-US" sz="1400" dirty="0" smtClean="0">
                <a:latin typeface="Calibri" panose="020F0502020204030204" pitchFamily="34" charset="0"/>
              </a:rPr>
              <a:t>Natural Resource Manager</a:t>
            </a:r>
          </a:p>
          <a:p>
            <a:r>
              <a:rPr lang="en-US" sz="1400" dirty="0" smtClean="0">
                <a:latin typeface="Calibri" panose="020F0502020204030204" pitchFamily="34" charset="0"/>
              </a:rPr>
              <a:t>Jai.Cole@montgomeryparks.org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0" y="5234473"/>
            <a:ext cx="40339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Amanda Matheny</a:t>
            </a:r>
          </a:p>
          <a:p>
            <a:r>
              <a:rPr lang="en-US" sz="1400" dirty="0" smtClean="0">
                <a:latin typeface="Calibri" panose="020F0502020204030204" pitchFamily="34" charset="0"/>
              </a:rPr>
              <a:t>Senior Natural Resource Specialist</a:t>
            </a:r>
          </a:p>
          <a:p>
            <a:r>
              <a:rPr lang="en-US" sz="1400" dirty="0" smtClean="0">
                <a:latin typeface="Calibri" panose="020F0502020204030204" pitchFamily="34" charset="0"/>
              </a:rPr>
              <a:t>Amanda.Matheny@montgomeryparks.org</a:t>
            </a:r>
            <a:endParaRPr lang="en-US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06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34" y="1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3733800" cy="1981200"/>
          </a:xfrm>
        </p:spPr>
        <p:txBody>
          <a:bodyPr/>
          <a:lstStyle/>
          <a:p>
            <a:r>
              <a:rPr lang="en-US" dirty="0" smtClean="0"/>
              <a:t>M-NCPPC Parks, Montgomery County</a:t>
            </a:r>
            <a:endParaRPr lang="en-US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2712" y="4897576"/>
            <a:ext cx="3849688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8CDD7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0BEAF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US" altLang="en-US" sz="1800" b="1" dirty="0">
                <a:latin typeface="Calibri" pitchFamily="34" charset="0"/>
              </a:rPr>
              <a:t>420 Parks 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1800" b="1" dirty="0">
                <a:latin typeface="Calibri" pitchFamily="34" charset="0"/>
              </a:rPr>
              <a:t>Over </a:t>
            </a:r>
            <a:r>
              <a:rPr lang="en-US" altLang="en-US" sz="1800" b="1" dirty="0" smtClean="0">
                <a:latin typeface="Calibri" pitchFamily="34" charset="0"/>
              </a:rPr>
              <a:t>36,000 </a:t>
            </a:r>
            <a:r>
              <a:rPr lang="en-US" altLang="en-US" sz="1800" b="1" dirty="0">
                <a:latin typeface="Calibri" pitchFamily="34" charset="0"/>
              </a:rPr>
              <a:t>acres</a:t>
            </a:r>
          </a:p>
          <a:p>
            <a:pPr eaLnBrk="1" hangingPunct="1">
              <a:spcBef>
                <a:spcPct val="0"/>
              </a:spcBef>
              <a:buClrTx/>
            </a:pPr>
            <a:endParaRPr lang="en-US" altLang="en-US" sz="1600" b="1" dirty="0">
              <a:solidFill>
                <a:srgbClr val="006837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1600" b="1" dirty="0" smtClean="0">
                <a:solidFill>
                  <a:srgbClr val="006837"/>
                </a:solidFill>
                <a:latin typeface="Calibri" pitchFamily="34" charset="0"/>
              </a:rPr>
              <a:t>Approximately 8,947 </a:t>
            </a:r>
            <a:r>
              <a:rPr lang="en-US" altLang="en-US" sz="1600" b="1" dirty="0">
                <a:solidFill>
                  <a:srgbClr val="006837"/>
                </a:solidFill>
                <a:latin typeface="Calibri" pitchFamily="34" charset="0"/>
              </a:rPr>
              <a:t>Developed Acres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1600" b="1" dirty="0" smtClean="0">
                <a:solidFill>
                  <a:srgbClr val="006837"/>
                </a:solidFill>
                <a:latin typeface="Calibri" pitchFamily="34" charset="0"/>
              </a:rPr>
              <a:t>Over 26,354 </a:t>
            </a:r>
            <a:r>
              <a:rPr lang="en-US" altLang="en-US" sz="1600" b="1" dirty="0" err="1">
                <a:solidFill>
                  <a:srgbClr val="006837"/>
                </a:solidFill>
                <a:latin typeface="Calibri" pitchFamily="34" charset="0"/>
              </a:rPr>
              <a:t>Unprogrammed</a:t>
            </a:r>
            <a:r>
              <a:rPr lang="en-US" altLang="en-US" sz="1600" b="1" dirty="0">
                <a:solidFill>
                  <a:srgbClr val="006837"/>
                </a:solidFill>
                <a:latin typeface="Calibri" pitchFamily="34" charset="0"/>
              </a:rPr>
              <a:t> </a:t>
            </a:r>
            <a:r>
              <a:rPr lang="en-US" altLang="en-US" sz="1600" b="1" dirty="0" smtClean="0">
                <a:solidFill>
                  <a:srgbClr val="006837"/>
                </a:solidFill>
                <a:latin typeface="Calibri" pitchFamily="34" charset="0"/>
              </a:rPr>
              <a:t>Acres</a:t>
            </a:r>
            <a:endParaRPr lang="en-US" altLang="en-US" sz="1600" dirty="0">
              <a:latin typeface="Calibri" pitchFamily="34" charset="0"/>
            </a:endParaRPr>
          </a:p>
          <a:p>
            <a:pPr lvl="1" eaLnBrk="1" hangingPunct="1">
              <a:spcBef>
                <a:spcPct val="0"/>
              </a:spcBef>
              <a:buClrTx/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5806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34" y="1"/>
            <a:ext cx="887505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3733800" cy="1981200"/>
          </a:xfrm>
        </p:spPr>
        <p:txBody>
          <a:bodyPr/>
          <a:lstStyle/>
          <a:p>
            <a:r>
              <a:rPr lang="en-US" dirty="0" smtClean="0"/>
              <a:t>M-NCPPC Parks, Montgomery County</a:t>
            </a: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2712" y="4897576"/>
            <a:ext cx="3849688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8CDD7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0BEAF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US" altLang="en-US" sz="1800" b="1" dirty="0">
                <a:latin typeface="Calibri" pitchFamily="34" charset="0"/>
              </a:rPr>
              <a:t>420 Parks 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1800" b="1" dirty="0">
                <a:latin typeface="Calibri" pitchFamily="34" charset="0"/>
              </a:rPr>
              <a:t>Over </a:t>
            </a:r>
            <a:r>
              <a:rPr lang="en-US" altLang="en-US" sz="1800" b="1" dirty="0" smtClean="0">
                <a:latin typeface="Calibri" pitchFamily="34" charset="0"/>
              </a:rPr>
              <a:t>36,000 </a:t>
            </a:r>
            <a:r>
              <a:rPr lang="en-US" altLang="en-US" sz="1800" b="1" dirty="0">
                <a:latin typeface="Calibri" pitchFamily="34" charset="0"/>
              </a:rPr>
              <a:t>acres</a:t>
            </a:r>
          </a:p>
          <a:p>
            <a:pPr eaLnBrk="1" hangingPunct="1">
              <a:spcBef>
                <a:spcPct val="0"/>
              </a:spcBef>
              <a:buClrTx/>
            </a:pPr>
            <a:endParaRPr lang="en-US" altLang="en-US" sz="1600" b="1" dirty="0">
              <a:solidFill>
                <a:srgbClr val="006837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1600" b="1" dirty="0" smtClean="0">
                <a:solidFill>
                  <a:srgbClr val="006837"/>
                </a:solidFill>
                <a:latin typeface="Calibri" pitchFamily="34" charset="0"/>
              </a:rPr>
              <a:t>Approximately 8,947 </a:t>
            </a:r>
            <a:r>
              <a:rPr lang="en-US" altLang="en-US" sz="1600" b="1" dirty="0">
                <a:solidFill>
                  <a:srgbClr val="006837"/>
                </a:solidFill>
                <a:latin typeface="Calibri" pitchFamily="34" charset="0"/>
              </a:rPr>
              <a:t>Developed Acres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1600" b="1" dirty="0" smtClean="0">
                <a:solidFill>
                  <a:srgbClr val="006837"/>
                </a:solidFill>
                <a:latin typeface="Calibri" pitchFamily="34" charset="0"/>
              </a:rPr>
              <a:t>Over 26,354 </a:t>
            </a:r>
            <a:r>
              <a:rPr lang="en-US" altLang="en-US" sz="1600" b="1" dirty="0" err="1">
                <a:solidFill>
                  <a:srgbClr val="006837"/>
                </a:solidFill>
                <a:latin typeface="Calibri" pitchFamily="34" charset="0"/>
              </a:rPr>
              <a:t>Unprogrammed</a:t>
            </a:r>
            <a:r>
              <a:rPr lang="en-US" altLang="en-US" sz="1600" b="1" dirty="0">
                <a:solidFill>
                  <a:srgbClr val="006837"/>
                </a:solidFill>
                <a:latin typeface="Calibri" pitchFamily="34" charset="0"/>
              </a:rPr>
              <a:t> </a:t>
            </a:r>
            <a:r>
              <a:rPr lang="en-US" altLang="en-US" sz="1600" b="1" dirty="0" smtClean="0">
                <a:solidFill>
                  <a:srgbClr val="006837"/>
                </a:solidFill>
                <a:latin typeface="Calibri" pitchFamily="34" charset="0"/>
              </a:rPr>
              <a:t>Acres</a:t>
            </a:r>
            <a:endParaRPr lang="en-US" altLang="en-US" sz="1600" dirty="0">
              <a:latin typeface="Calibri" pitchFamily="34" charset="0"/>
            </a:endParaRPr>
          </a:p>
          <a:p>
            <a:pPr lvl="1" eaLnBrk="1" hangingPunct="1">
              <a:spcBef>
                <a:spcPct val="0"/>
              </a:spcBef>
              <a:buClrTx/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574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34" y="1"/>
            <a:ext cx="887505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3733800" cy="1981200"/>
          </a:xfrm>
        </p:spPr>
        <p:txBody>
          <a:bodyPr/>
          <a:lstStyle/>
          <a:p>
            <a:r>
              <a:rPr lang="en-US" dirty="0" smtClean="0"/>
              <a:t>Parks Stormwater</a:t>
            </a:r>
            <a:br>
              <a:rPr lang="en-US" dirty="0" smtClean="0"/>
            </a:br>
            <a:r>
              <a:rPr lang="en-US" dirty="0" smtClean="0"/>
              <a:t>Management</a:t>
            </a:r>
            <a:br>
              <a:rPr lang="en-US" dirty="0" smtClean="0"/>
            </a:br>
            <a:r>
              <a:rPr lang="en-US" dirty="0" smtClean="0"/>
              <a:t>Facilities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634" y="5011341"/>
            <a:ext cx="3550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>
                <a:latin typeface="Calibri" pitchFamily="34" charset="0"/>
              </a:rPr>
              <a:t>More than </a:t>
            </a:r>
            <a:r>
              <a:rPr lang="en-US" altLang="en-US" sz="2400" b="1" dirty="0" smtClean="0">
                <a:latin typeface="Calibri" pitchFamily="34" charset="0"/>
              </a:rPr>
              <a:t>525 </a:t>
            </a:r>
            <a:r>
              <a:rPr lang="en-US" altLang="en-US" sz="2400" b="1" dirty="0">
                <a:latin typeface="Calibri" pitchFamily="34" charset="0"/>
              </a:rPr>
              <a:t>stormwater management facilities on </a:t>
            </a:r>
            <a:r>
              <a:rPr lang="en-US" altLang="en-US" sz="2400" b="1" dirty="0" smtClean="0">
                <a:latin typeface="Calibri" pitchFamily="34" charset="0"/>
              </a:rPr>
              <a:t>parkland… and growing!</a:t>
            </a:r>
            <a:endParaRPr lang="en-US" altLang="en-US" sz="2400" b="1" dirty="0">
              <a:latin typeface="Calibri" pitchFamily="34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84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304801"/>
            <a:ext cx="9156526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57730"/>
            <a:ext cx="1071377" cy="107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1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thing we did – Establish Core Team</a:t>
            </a:r>
            <a:endParaRPr lang="en-US" dirty="0"/>
          </a:p>
        </p:txBody>
      </p:sp>
      <p:pic>
        <p:nvPicPr>
          <p:cNvPr id="13317" name="Picture 5" descr="http://free.clipartof.com/7-Free-Teamwork-Clip-Art-Of-A-Circle-Of-Diverse-People-Holding-Ha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5834962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0" y="3410634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NPDES</a:t>
            </a:r>
            <a:endParaRPr lang="en-US" sz="36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87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304801"/>
            <a:ext cx="9156526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57730"/>
            <a:ext cx="1071377" cy="10706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01466"/>
            <a:ext cx="9144000" cy="3429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513327" y="3542322"/>
            <a:ext cx="1030473" cy="5001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latin typeface="Calibri" pitchFamily="34" charset="0"/>
              </a:rPr>
              <a:t>Erin McArdle</a:t>
            </a:r>
          </a:p>
          <a:p>
            <a:r>
              <a:rPr lang="en-US" sz="800" i="1" dirty="0" smtClean="0">
                <a:latin typeface="Calibri" pitchFamily="34" charset="0"/>
              </a:rPr>
              <a:t>Environmental Engineer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760" y="5061031"/>
            <a:ext cx="1782893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latin typeface="Calibri" pitchFamily="34" charset="0"/>
              </a:rPr>
              <a:t>Nancy Blum</a:t>
            </a:r>
          </a:p>
          <a:p>
            <a:r>
              <a:rPr lang="en-US" sz="800" i="1" dirty="0" smtClean="0">
                <a:latin typeface="Calibri" pitchFamily="34" charset="0"/>
              </a:rPr>
              <a:t>Water Quality Manager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32998" y="6453440"/>
            <a:ext cx="1889316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latin typeface="Calibri" pitchFamily="34" charset="0"/>
              </a:rPr>
              <a:t>Geoffrey Mason</a:t>
            </a:r>
          </a:p>
          <a:p>
            <a:r>
              <a:rPr lang="en-US" sz="800" i="1" dirty="0" smtClean="0">
                <a:latin typeface="Calibri" pitchFamily="34" charset="0"/>
              </a:rPr>
              <a:t>Principal Natural Resources Specialist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21889" y="4539629"/>
            <a:ext cx="1520336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latin typeface="Calibri" pitchFamily="34" charset="0"/>
              </a:rPr>
              <a:t>Henry Coppola</a:t>
            </a:r>
          </a:p>
          <a:p>
            <a:r>
              <a:rPr lang="en-US" sz="800" i="1" dirty="0" smtClean="0">
                <a:latin typeface="Calibri" pitchFamily="34" charset="0"/>
              </a:rPr>
              <a:t>Stream &amp; Park Cleanup Coordinator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6453440"/>
            <a:ext cx="1632998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latin typeface="Calibri" pitchFamily="34" charset="0"/>
              </a:rPr>
              <a:t>Amanda Matheny</a:t>
            </a:r>
          </a:p>
          <a:p>
            <a:r>
              <a:rPr lang="en-US" sz="800" i="1" dirty="0" smtClean="0">
                <a:latin typeface="Calibri" pitchFamily="34" charset="0"/>
              </a:rPr>
              <a:t>Senior Natural Resources Specialist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63156" y="5054017"/>
            <a:ext cx="1782893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latin typeface="Calibri" pitchFamily="34" charset="0"/>
              </a:rPr>
              <a:t>Vacant</a:t>
            </a:r>
          </a:p>
          <a:p>
            <a:r>
              <a:rPr lang="en-US" sz="800" i="1" dirty="0" smtClean="0">
                <a:latin typeface="Calibri" pitchFamily="34" charset="0"/>
              </a:rPr>
              <a:t>Water Quality Manager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87233" y="5064020"/>
            <a:ext cx="1643891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latin typeface="Calibri" pitchFamily="34" charset="0"/>
              </a:rPr>
              <a:t>Jody Fetzer</a:t>
            </a:r>
          </a:p>
          <a:p>
            <a:r>
              <a:rPr lang="en-US" sz="800" i="1" dirty="0" smtClean="0">
                <a:latin typeface="Calibri" pitchFamily="34" charset="0"/>
              </a:rPr>
              <a:t>Green Management Coordinator</a:t>
            </a:r>
          </a:p>
        </p:txBody>
      </p:sp>
      <p:sp>
        <p:nvSpPr>
          <p:cNvPr id="44" name="AutoShape 625"/>
          <p:cNvSpPr>
            <a:spLocks noChangeArrowheads="1"/>
          </p:cNvSpPr>
          <p:nvPr/>
        </p:nvSpPr>
        <p:spPr bwMode="auto">
          <a:xfrm>
            <a:off x="100760" y="3505200"/>
            <a:ext cx="1458055" cy="1534566"/>
          </a:xfrm>
          <a:prstGeom prst="flowChartProcess">
            <a:avLst/>
          </a:prstGeom>
          <a:solidFill>
            <a:srgbClr val="CC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750" b="0" dirty="0">
                <a:effectLst/>
                <a:latin typeface="Arial"/>
                <a:ea typeface="Times New Roman"/>
              </a:rPr>
              <a:t> </a:t>
            </a:r>
            <a:endParaRPr lang="en-US" sz="1000" b="1" dirty="0">
              <a:effectLst/>
              <a:latin typeface="Arial"/>
              <a:ea typeface="Times New Roma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87232" y="6453440"/>
            <a:ext cx="1643891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latin typeface="Calibri" pitchFamily="34" charset="0"/>
              </a:rPr>
              <a:t>Kate George</a:t>
            </a:r>
          </a:p>
          <a:p>
            <a:r>
              <a:rPr lang="en-US" sz="800" i="1" dirty="0" smtClean="0">
                <a:latin typeface="Calibri" pitchFamily="34" charset="0"/>
              </a:rPr>
              <a:t>Natural Resources Specialist</a:t>
            </a:r>
          </a:p>
        </p:txBody>
      </p:sp>
      <p:pic>
        <p:nvPicPr>
          <p:cNvPr id="12" name="Picture 2" descr="Y:\Photos\1-11-13\IMG_31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9" t="10372" r="21415" b="4669"/>
          <a:stretch/>
        </p:blipFill>
        <p:spPr bwMode="auto">
          <a:xfrm>
            <a:off x="243205" y="3617154"/>
            <a:ext cx="1179046" cy="13277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AutoShape 624"/>
          <p:cNvSpPr>
            <a:spLocks noChangeArrowheads="1"/>
          </p:cNvSpPr>
          <p:nvPr/>
        </p:nvSpPr>
        <p:spPr bwMode="auto">
          <a:xfrm>
            <a:off x="1683358" y="3505200"/>
            <a:ext cx="1447800" cy="1534566"/>
          </a:xfrm>
          <a:prstGeom prst="flowChartProcess">
            <a:avLst/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000" b="1" dirty="0">
              <a:effectLst/>
              <a:latin typeface="Arial"/>
              <a:ea typeface="Times New Roman"/>
            </a:endParaRPr>
          </a:p>
        </p:txBody>
      </p:sp>
      <p:pic>
        <p:nvPicPr>
          <p:cNvPr id="20" name="Picture 2" descr="http://www.psdgraphics.com/file/male-silhouett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7" t="4846" r="13364" b="8350"/>
          <a:stretch/>
        </p:blipFill>
        <p:spPr bwMode="auto">
          <a:xfrm>
            <a:off x="1812804" y="3630880"/>
            <a:ext cx="1188907" cy="132773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185616" y="3882454"/>
            <a:ext cx="443281" cy="77622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?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6" name="AutoShape 623"/>
          <p:cNvSpPr>
            <a:spLocks noChangeArrowheads="1"/>
          </p:cNvSpPr>
          <p:nvPr/>
        </p:nvSpPr>
        <p:spPr bwMode="auto">
          <a:xfrm>
            <a:off x="3287233" y="3505200"/>
            <a:ext cx="1360967" cy="1551638"/>
          </a:xfrm>
          <a:prstGeom prst="flowChartProcess">
            <a:avLst/>
          </a:prstGeom>
          <a:solidFill>
            <a:srgbClr val="00CC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750" b="1" dirty="0">
                <a:effectLst/>
                <a:latin typeface="Arial"/>
                <a:ea typeface="Times New Roman"/>
              </a:rPr>
              <a:t> </a:t>
            </a:r>
            <a:endParaRPr lang="en-US" sz="1000" b="1" dirty="0">
              <a:effectLst/>
              <a:latin typeface="Arial"/>
              <a:ea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5" r="75516" b="33925"/>
          <a:stretch/>
        </p:blipFill>
        <p:spPr bwMode="auto">
          <a:xfrm>
            <a:off x="3399975" y="3617154"/>
            <a:ext cx="1135481" cy="132773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AutoShape 633"/>
          <p:cNvSpPr>
            <a:spLocks noChangeArrowheads="1"/>
          </p:cNvSpPr>
          <p:nvPr/>
        </p:nvSpPr>
        <p:spPr bwMode="auto">
          <a:xfrm>
            <a:off x="5127895" y="3498463"/>
            <a:ext cx="1372331" cy="1536337"/>
          </a:xfrm>
          <a:prstGeom prst="flowChartProcess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000" b="1" dirty="0">
              <a:effectLst/>
              <a:latin typeface="Arial"/>
              <a:ea typeface="Times New Roman"/>
            </a:endParaRPr>
          </a:p>
        </p:txBody>
      </p:sp>
      <p:pic>
        <p:nvPicPr>
          <p:cNvPr id="11" name="Picture 10" descr="http://m.c.lnkd.licdn.com/media/p/5/000/20c/028/11f0b7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17" b="3218"/>
          <a:stretch/>
        </p:blipFill>
        <p:spPr bwMode="auto">
          <a:xfrm>
            <a:off x="5242927" y="3614972"/>
            <a:ext cx="1143000" cy="13063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AutoShape 629"/>
          <p:cNvSpPr>
            <a:spLocks noChangeArrowheads="1"/>
          </p:cNvSpPr>
          <p:nvPr/>
        </p:nvSpPr>
        <p:spPr bwMode="auto">
          <a:xfrm>
            <a:off x="4876799" y="5115965"/>
            <a:ext cx="4191001" cy="1714501"/>
          </a:xfrm>
          <a:prstGeom prst="flowChartProcess">
            <a:avLst/>
          </a:prstGeom>
          <a:solidFill>
            <a:srgbClr val="66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750" b="0" dirty="0">
                <a:effectLst/>
                <a:latin typeface="Arial"/>
                <a:ea typeface="Times New Roman"/>
              </a:rPr>
              <a:t> </a:t>
            </a:r>
            <a:endParaRPr lang="en-US" sz="1000" b="1" dirty="0">
              <a:effectLst/>
              <a:latin typeface="Arial"/>
              <a:ea typeface="Times New Roman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0" t="6494" r="8943" b="7522"/>
          <a:stretch/>
        </p:blipFill>
        <p:spPr bwMode="auto">
          <a:xfrm>
            <a:off x="6324600" y="5251345"/>
            <a:ext cx="1287211" cy="142817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501" y="5251345"/>
            <a:ext cx="1142999" cy="14437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r="8269"/>
          <a:stretch/>
        </p:blipFill>
        <p:spPr bwMode="auto">
          <a:xfrm>
            <a:off x="7807703" y="5251345"/>
            <a:ext cx="1162685" cy="142817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AutoShape 632"/>
          <p:cNvSpPr>
            <a:spLocks noChangeArrowheads="1"/>
          </p:cNvSpPr>
          <p:nvPr/>
        </p:nvSpPr>
        <p:spPr bwMode="auto">
          <a:xfrm>
            <a:off x="7696199" y="3498463"/>
            <a:ext cx="1336297" cy="1536337"/>
          </a:xfrm>
          <a:prstGeom prst="flowChartProcess">
            <a:avLst/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000" b="1" dirty="0">
              <a:effectLst/>
              <a:latin typeface="Arial"/>
              <a:ea typeface="Times New Roman"/>
            </a:endParaRPr>
          </a:p>
        </p:txBody>
      </p:sp>
      <p:pic>
        <p:nvPicPr>
          <p:cNvPr id="14" name="Picture 2" descr="Y:\Photos\NPDES Staff\hcc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15024" r="6250" b="16997"/>
          <a:stretch/>
        </p:blipFill>
        <p:spPr bwMode="auto">
          <a:xfrm>
            <a:off x="7788797" y="3616934"/>
            <a:ext cx="1151099" cy="130630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Straight Arrow Connector 49"/>
          <p:cNvCxnSpPr/>
          <p:nvPr/>
        </p:nvCxnSpPr>
        <p:spPr>
          <a:xfrm>
            <a:off x="7611811" y="3388923"/>
            <a:ext cx="0" cy="171450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8975704" y="3401464"/>
            <a:ext cx="0" cy="3373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6451902" y="3336502"/>
            <a:ext cx="0" cy="3373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3424784" y="3401466"/>
            <a:ext cx="0" cy="3373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3027621" y="3388923"/>
            <a:ext cx="0" cy="3373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1463896" y="3403002"/>
            <a:ext cx="0" cy="3373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4831" y="6224459"/>
            <a:ext cx="27948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i="1" dirty="0" smtClean="0">
                <a:latin typeface="Calibri" panose="020F0502020204030204" pitchFamily="34" charset="0"/>
              </a:rPr>
              <a:t>Left to right</a:t>
            </a:r>
            <a:endParaRPr lang="en-US" sz="800" b="1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9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Communicate Up the Chain?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4621355"/>
              </p:ext>
            </p:extLst>
          </p:nvPr>
        </p:nvGraphicFramePr>
        <p:xfrm>
          <a:off x="228600" y="1457325"/>
          <a:ext cx="3733800" cy="468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7143750" y="5181600"/>
            <a:ext cx="123825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4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NPDES – Communication Structure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6512692"/>
              </p:ext>
            </p:extLst>
          </p:nvPr>
        </p:nvGraphicFramePr>
        <p:xfrm>
          <a:off x="228600" y="1457325"/>
          <a:ext cx="3733800" cy="468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ight Arrow 4"/>
          <p:cNvSpPr/>
          <p:nvPr/>
        </p:nvSpPr>
        <p:spPr>
          <a:xfrm>
            <a:off x="3886200" y="2047875"/>
            <a:ext cx="1676400" cy="45720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3505200" y="3571875"/>
            <a:ext cx="2057400" cy="457200"/>
          </a:xfrm>
          <a:prstGeom prst="rightArrow">
            <a:avLst/>
          </a:prstGeom>
          <a:solidFill>
            <a:schemeClr val="accent2">
              <a:lumMod val="9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3200400" y="4876800"/>
            <a:ext cx="2362200" cy="4572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734047" y="1781175"/>
            <a:ext cx="2476499" cy="990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Directorate, Division Chiefs, Core Team and their Supervisors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948357" y="3200400"/>
            <a:ext cx="2047875" cy="990600"/>
          </a:xfrm>
          <a:prstGeom prst="roundRect">
            <a:avLst/>
          </a:prstGeom>
          <a:solidFill>
            <a:schemeClr val="accent2">
              <a:lumMod val="9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Core Team and their Supervisors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4676775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Core Team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43750" y="5181600"/>
            <a:ext cx="123825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753098" y="4648200"/>
            <a:ext cx="2438401" cy="13716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Staff from most Parks Divisions tasked with NPDES Initiatives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57200" y="2971800"/>
            <a:ext cx="0" cy="29337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7200" y="60198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# of staff involved</a:t>
            </a:r>
            <a:endParaRPr lang="en-US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32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Spreading the Word on NPDES</a:t>
            </a:r>
            <a:endParaRPr lang="en-US" dirty="0"/>
          </a:p>
        </p:txBody>
      </p:sp>
      <p:pic>
        <p:nvPicPr>
          <p:cNvPr id="2052" name="Picture 4" descr="http://diligences.com/sites/default/files/iir-communication-counts%5B1%5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1" b="7780"/>
          <a:stretch/>
        </p:blipFill>
        <p:spPr bwMode="auto">
          <a:xfrm>
            <a:off x="80446" y="1068355"/>
            <a:ext cx="8072954" cy="462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40366" y="5257800"/>
            <a:ext cx="135362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480" y="6592416"/>
            <a:ext cx="4054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Calibri" panose="020F0502020204030204" pitchFamily="34" charset="0"/>
              </a:rPr>
              <a:t>Photo Credit: </a:t>
            </a:r>
            <a:r>
              <a:rPr lang="en-US" sz="900" dirty="0" smtClean="0">
                <a:latin typeface="Calibri" panose="020F0502020204030204" pitchFamily="34" charset="0"/>
                <a:hlinkClick r:id="rId4"/>
              </a:rPr>
              <a:t>Diligences.com</a:t>
            </a:r>
            <a:endParaRPr lang="en-US" sz="9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56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99968" cy="914400"/>
          </a:xfrm>
        </p:spPr>
        <p:txBody>
          <a:bodyPr/>
          <a:lstStyle/>
          <a:p>
            <a:r>
              <a:rPr lang="en-US" dirty="0" smtClean="0"/>
              <a:t>Spreading the Word on NPDES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98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61200" y="52578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75" y="76200"/>
            <a:ext cx="8458200" cy="838200"/>
          </a:xfrm>
        </p:spPr>
        <p:txBody>
          <a:bodyPr>
            <a:normAutofit fontScale="55000" lnSpcReduction="20000"/>
          </a:bodyPr>
          <a:lstStyle/>
          <a:p>
            <a:pPr marL="114300" indent="0" algn="ctr" eaLnBrk="1" hangingPunct="1">
              <a:buFont typeface="Arial" pitchFamily="34" charset="0"/>
              <a:buNone/>
              <a:defRPr/>
            </a:pPr>
            <a:endParaRPr lang="en-US" sz="900" b="1" dirty="0" smtClean="0"/>
          </a:p>
          <a:p>
            <a:pPr marL="114300" indent="0" eaLnBrk="1" hangingPunct="1">
              <a:buFont typeface="Arial" pitchFamily="34" charset="0"/>
              <a:buNone/>
              <a:defRPr/>
            </a:pPr>
            <a:r>
              <a:rPr lang="en-US" sz="5300" b="1" dirty="0" smtClean="0">
                <a:solidFill>
                  <a:srgbClr val="006837"/>
                </a:solidFill>
              </a:rPr>
              <a:t>M-NCPPC Montgomery County Department of Parks</a:t>
            </a:r>
            <a:endParaRPr lang="en-US" sz="5300" dirty="0" smtClean="0"/>
          </a:p>
          <a:p>
            <a:pPr marL="114300" indent="0" algn="ctr" eaLnBrk="1" hangingPunct="1">
              <a:buFont typeface="Arial" pitchFamily="34" charset="0"/>
              <a:buNone/>
              <a:defRPr/>
            </a:pPr>
            <a:endParaRPr lang="en-US" sz="2000" dirty="0" smtClean="0"/>
          </a:p>
          <a:p>
            <a:pPr marL="411480" lvl="1" indent="0" eaLnBrk="1" hangingPunct="1"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27652" name="Content Placeholder 2"/>
          <p:cNvSpPr txBox="1">
            <a:spLocks/>
          </p:cNvSpPr>
          <p:nvPr/>
        </p:nvSpPr>
        <p:spPr bwMode="auto">
          <a:xfrm>
            <a:off x="152400" y="914400"/>
            <a:ext cx="4343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Verdana" pitchFamily="34" charset="0"/>
              </a:defRPr>
            </a:lvl1pPr>
            <a:lvl2pPr marL="639763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004888" indent="-228600" eaLnBrk="0" hangingPunct="0">
              <a:spcBef>
                <a:spcPct val="20000"/>
              </a:spcBef>
              <a:buClr>
                <a:srgbClr val="A8CDD7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279525" indent="-228600" eaLnBrk="0" hangingPunct="0">
              <a:spcBef>
                <a:spcPct val="20000"/>
              </a:spcBef>
              <a:buClr>
                <a:srgbClr val="C0BEAF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1554163" indent="-228600" eaLnBrk="0" hangingPunct="0">
              <a:spcBef>
                <a:spcPct val="20000"/>
              </a:spcBef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011363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468563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2925763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382963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en-US" altLang="en-US" sz="2400" b="1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76200" y="4705350"/>
            <a:ext cx="43180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>
              <a:defRPr/>
            </a:pPr>
            <a:r>
              <a:rPr lang="en-US" sz="2000" i="1" dirty="0">
                <a:latin typeface="Calibri" pitchFamily="34" charset="0"/>
              </a:rPr>
              <a:t>Acquire, develop, operate and maintain a public park system.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endParaRPr lang="en-US" sz="2400" dirty="0">
              <a:latin typeface="Calibri" pitchFamily="34" charset="0"/>
            </a:endParaRPr>
          </a:p>
        </p:txBody>
      </p:sp>
      <p:grpSp>
        <p:nvGrpSpPr>
          <p:cNvPr id="27654" name="Group 16"/>
          <p:cNvGrpSpPr>
            <a:grpSpLocks/>
          </p:cNvGrpSpPr>
          <p:nvPr/>
        </p:nvGrpSpPr>
        <p:grpSpPr bwMode="auto">
          <a:xfrm>
            <a:off x="4114800" y="762000"/>
            <a:ext cx="4184650" cy="4548188"/>
            <a:chOff x="3774" y="392"/>
            <a:chExt cx="1866" cy="2282"/>
          </a:xfrm>
        </p:grpSpPr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3800" y="1566"/>
              <a:ext cx="1024" cy="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lIns="0" tIns="0" bIns="0"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25000"/>
                </a:spcBef>
                <a:spcAft>
                  <a:spcPct val="50000"/>
                </a:spcAft>
                <a:defRPr/>
              </a:pPr>
              <a:r>
                <a:rPr lang="en-US" sz="1400" dirty="0">
                  <a:solidFill>
                    <a:srgbClr val="4A4925"/>
                  </a:solidFill>
                  <a:latin typeface="Calibri" pitchFamily="34" charset="0"/>
                </a:rPr>
                <a:t>Montgomery </a:t>
              </a:r>
              <a:br>
                <a:rPr lang="en-US" sz="1400" dirty="0">
                  <a:solidFill>
                    <a:srgbClr val="4A4925"/>
                  </a:solidFill>
                  <a:latin typeface="Calibri" pitchFamily="34" charset="0"/>
                </a:rPr>
              </a:br>
              <a:r>
                <a:rPr lang="en-US" sz="1400" dirty="0">
                  <a:solidFill>
                    <a:srgbClr val="4A4925"/>
                  </a:solidFill>
                  <a:latin typeface="Calibri" pitchFamily="34" charset="0"/>
                </a:rPr>
                <a:t>County</a:t>
              </a:r>
            </a:p>
            <a:p>
              <a:pPr algn="ctr">
                <a:lnSpc>
                  <a:spcPct val="85000"/>
                </a:lnSpc>
                <a:spcBef>
                  <a:spcPct val="25000"/>
                </a:spcBef>
                <a:spcAft>
                  <a:spcPct val="50000"/>
                </a:spcAft>
                <a:defRPr/>
              </a:pPr>
              <a:r>
                <a:rPr lang="en-US" sz="1400" b="1" dirty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</a:rPr>
                <a:t>(District of Columbia)</a:t>
              </a:r>
            </a:p>
            <a:p>
              <a:pPr algn="ctr">
                <a:lnSpc>
                  <a:spcPct val="85000"/>
                </a:lnSpc>
                <a:spcBef>
                  <a:spcPct val="25000"/>
                </a:spcBef>
                <a:spcAft>
                  <a:spcPct val="50000"/>
                </a:spcAft>
                <a:defRPr/>
              </a:pPr>
              <a:r>
                <a:rPr lang="en-US" sz="1400" dirty="0">
                  <a:solidFill>
                    <a:srgbClr val="4A4925"/>
                  </a:solidFill>
                  <a:latin typeface="Calibri" pitchFamily="34" charset="0"/>
                </a:rPr>
                <a:t>Prince George’s </a:t>
              </a:r>
              <a:br>
                <a:rPr lang="en-US" sz="1400" dirty="0">
                  <a:solidFill>
                    <a:srgbClr val="4A4925"/>
                  </a:solidFill>
                  <a:latin typeface="Calibri" pitchFamily="34" charset="0"/>
                </a:rPr>
              </a:br>
              <a:r>
                <a:rPr lang="en-US" sz="1400" dirty="0">
                  <a:solidFill>
                    <a:srgbClr val="4A4925"/>
                  </a:solidFill>
                  <a:latin typeface="Calibri" pitchFamily="34" charset="0"/>
                </a:rPr>
                <a:t>County</a:t>
              </a:r>
            </a:p>
          </p:txBody>
        </p:sp>
        <p:grpSp>
          <p:nvGrpSpPr>
            <p:cNvPr id="27658" name="Group 13"/>
            <p:cNvGrpSpPr>
              <a:grpSpLocks/>
            </p:cNvGrpSpPr>
            <p:nvPr/>
          </p:nvGrpSpPr>
          <p:grpSpPr bwMode="auto">
            <a:xfrm>
              <a:off x="3774" y="392"/>
              <a:ext cx="1866" cy="2282"/>
              <a:chOff x="3774" y="392"/>
              <a:chExt cx="1866" cy="2282"/>
            </a:xfrm>
          </p:grpSpPr>
          <p:sp>
            <p:nvSpPr>
              <p:cNvPr id="27661" name="Freeform 8"/>
              <p:cNvSpPr>
                <a:spLocks/>
              </p:cNvSpPr>
              <p:nvPr/>
            </p:nvSpPr>
            <p:spPr bwMode="auto">
              <a:xfrm>
                <a:off x="4656" y="1392"/>
                <a:ext cx="462" cy="569"/>
              </a:xfrm>
              <a:custGeom>
                <a:avLst/>
                <a:gdLst>
                  <a:gd name="T0" fmla="*/ 289 w 505"/>
                  <a:gd name="T1" fmla="*/ 166 h 621"/>
                  <a:gd name="T2" fmla="*/ 310 w 505"/>
                  <a:gd name="T3" fmla="*/ 189 h 621"/>
                  <a:gd name="T4" fmla="*/ 323 w 505"/>
                  <a:gd name="T5" fmla="*/ 202 h 621"/>
                  <a:gd name="T6" fmla="*/ 288 w 505"/>
                  <a:gd name="T7" fmla="*/ 236 h 621"/>
                  <a:gd name="T8" fmla="*/ 215 w 505"/>
                  <a:gd name="T9" fmla="*/ 310 h 621"/>
                  <a:gd name="T10" fmla="*/ 192 w 505"/>
                  <a:gd name="T11" fmla="*/ 334 h 621"/>
                  <a:gd name="T12" fmla="*/ 162 w 505"/>
                  <a:gd name="T13" fmla="*/ 365 h 621"/>
                  <a:gd name="T14" fmla="*/ 125 w 505"/>
                  <a:gd name="T15" fmla="*/ 393 h 621"/>
                  <a:gd name="T16" fmla="*/ 127 w 505"/>
                  <a:gd name="T17" fmla="*/ 372 h 621"/>
                  <a:gd name="T18" fmla="*/ 131 w 505"/>
                  <a:gd name="T19" fmla="*/ 355 h 621"/>
                  <a:gd name="T20" fmla="*/ 125 w 505"/>
                  <a:gd name="T21" fmla="*/ 344 h 621"/>
                  <a:gd name="T22" fmla="*/ 124 w 505"/>
                  <a:gd name="T23" fmla="*/ 335 h 621"/>
                  <a:gd name="T24" fmla="*/ 118 w 505"/>
                  <a:gd name="T25" fmla="*/ 319 h 621"/>
                  <a:gd name="T26" fmla="*/ 131 w 505"/>
                  <a:gd name="T27" fmla="*/ 303 h 621"/>
                  <a:gd name="T28" fmla="*/ 135 w 505"/>
                  <a:gd name="T29" fmla="*/ 288 h 621"/>
                  <a:gd name="T30" fmla="*/ 127 w 505"/>
                  <a:gd name="T31" fmla="*/ 262 h 621"/>
                  <a:gd name="T32" fmla="*/ 125 w 505"/>
                  <a:gd name="T33" fmla="*/ 256 h 621"/>
                  <a:gd name="T34" fmla="*/ 113 w 505"/>
                  <a:gd name="T35" fmla="*/ 235 h 621"/>
                  <a:gd name="T36" fmla="*/ 107 w 505"/>
                  <a:gd name="T37" fmla="*/ 236 h 621"/>
                  <a:gd name="T38" fmla="*/ 94 w 505"/>
                  <a:gd name="T39" fmla="*/ 225 h 621"/>
                  <a:gd name="T40" fmla="*/ 83 w 505"/>
                  <a:gd name="T41" fmla="*/ 193 h 621"/>
                  <a:gd name="T42" fmla="*/ 61 w 505"/>
                  <a:gd name="T43" fmla="*/ 183 h 621"/>
                  <a:gd name="T44" fmla="*/ 27 w 505"/>
                  <a:gd name="T45" fmla="*/ 161 h 621"/>
                  <a:gd name="T46" fmla="*/ 12 w 505"/>
                  <a:gd name="T47" fmla="*/ 137 h 621"/>
                  <a:gd name="T48" fmla="*/ 5 w 505"/>
                  <a:gd name="T49" fmla="*/ 125 h 621"/>
                  <a:gd name="T50" fmla="*/ 16 w 505"/>
                  <a:gd name="T51" fmla="*/ 105 h 621"/>
                  <a:gd name="T52" fmla="*/ 49 w 505"/>
                  <a:gd name="T53" fmla="*/ 72 h 621"/>
                  <a:gd name="T54" fmla="*/ 83 w 505"/>
                  <a:gd name="T55" fmla="*/ 38 h 621"/>
                  <a:gd name="T56" fmla="*/ 100 w 505"/>
                  <a:gd name="T57" fmla="*/ 23 h 621"/>
                  <a:gd name="T58" fmla="*/ 116 w 505"/>
                  <a:gd name="T59" fmla="*/ 5 h 621"/>
                  <a:gd name="T60" fmla="*/ 124 w 505"/>
                  <a:gd name="T61" fmla="*/ 3 h 621"/>
                  <a:gd name="T62" fmla="*/ 145 w 505"/>
                  <a:gd name="T63" fmla="*/ 23 h 621"/>
                  <a:gd name="T64" fmla="*/ 237 w 505"/>
                  <a:gd name="T65" fmla="*/ 115 h 621"/>
                  <a:gd name="T66" fmla="*/ 257 w 505"/>
                  <a:gd name="T67" fmla="*/ 135 h 62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05"/>
                  <a:gd name="T103" fmla="*/ 0 h 621"/>
                  <a:gd name="T104" fmla="*/ 505 w 505"/>
                  <a:gd name="T105" fmla="*/ 621 h 62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05" h="621">
                    <a:moveTo>
                      <a:pt x="434" y="241"/>
                    </a:moveTo>
                    <a:cubicBezTo>
                      <a:pt x="440" y="246"/>
                      <a:pt x="444" y="252"/>
                      <a:pt x="450" y="258"/>
                    </a:cubicBezTo>
                    <a:cubicBezTo>
                      <a:pt x="456" y="263"/>
                      <a:pt x="461" y="271"/>
                      <a:pt x="468" y="275"/>
                    </a:cubicBezTo>
                    <a:cubicBezTo>
                      <a:pt x="474" y="280"/>
                      <a:pt x="479" y="287"/>
                      <a:pt x="484" y="292"/>
                    </a:cubicBezTo>
                    <a:cubicBezTo>
                      <a:pt x="488" y="296"/>
                      <a:pt x="493" y="300"/>
                      <a:pt x="497" y="304"/>
                    </a:cubicBezTo>
                    <a:cubicBezTo>
                      <a:pt x="498" y="305"/>
                      <a:pt x="505" y="311"/>
                      <a:pt x="504" y="312"/>
                    </a:cubicBezTo>
                    <a:cubicBezTo>
                      <a:pt x="499" y="318"/>
                      <a:pt x="492" y="324"/>
                      <a:pt x="486" y="330"/>
                    </a:cubicBezTo>
                    <a:cubicBezTo>
                      <a:pt x="474" y="342"/>
                      <a:pt x="461" y="354"/>
                      <a:pt x="449" y="367"/>
                    </a:cubicBezTo>
                    <a:cubicBezTo>
                      <a:pt x="425" y="392"/>
                      <a:pt x="399" y="416"/>
                      <a:pt x="374" y="442"/>
                    </a:cubicBezTo>
                    <a:cubicBezTo>
                      <a:pt x="362" y="455"/>
                      <a:pt x="349" y="467"/>
                      <a:pt x="336" y="480"/>
                    </a:cubicBezTo>
                    <a:cubicBezTo>
                      <a:pt x="330" y="486"/>
                      <a:pt x="324" y="492"/>
                      <a:pt x="318" y="498"/>
                    </a:cubicBezTo>
                    <a:cubicBezTo>
                      <a:pt x="312" y="504"/>
                      <a:pt x="304" y="509"/>
                      <a:pt x="299" y="516"/>
                    </a:cubicBezTo>
                    <a:cubicBezTo>
                      <a:pt x="293" y="524"/>
                      <a:pt x="285" y="530"/>
                      <a:pt x="278" y="537"/>
                    </a:cubicBezTo>
                    <a:cubicBezTo>
                      <a:pt x="270" y="546"/>
                      <a:pt x="260" y="555"/>
                      <a:pt x="252" y="564"/>
                    </a:cubicBezTo>
                    <a:cubicBezTo>
                      <a:pt x="233" y="583"/>
                      <a:pt x="215" y="602"/>
                      <a:pt x="196" y="621"/>
                    </a:cubicBezTo>
                    <a:cubicBezTo>
                      <a:pt x="196" y="617"/>
                      <a:pt x="196" y="613"/>
                      <a:pt x="196" y="609"/>
                    </a:cubicBezTo>
                    <a:cubicBezTo>
                      <a:pt x="196" y="606"/>
                      <a:pt x="195" y="602"/>
                      <a:pt x="195" y="599"/>
                    </a:cubicBezTo>
                    <a:cubicBezTo>
                      <a:pt x="194" y="591"/>
                      <a:pt x="197" y="583"/>
                      <a:pt x="198" y="576"/>
                    </a:cubicBezTo>
                    <a:cubicBezTo>
                      <a:pt x="199" y="569"/>
                      <a:pt x="200" y="562"/>
                      <a:pt x="202" y="555"/>
                    </a:cubicBezTo>
                    <a:cubicBezTo>
                      <a:pt x="202" y="554"/>
                      <a:pt x="203" y="551"/>
                      <a:pt x="203" y="549"/>
                    </a:cubicBezTo>
                    <a:cubicBezTo>
                      <a:pt x="202" y="547"/>
                      <a:pt x="198" y="549"/>
                      <a:pt x="197" y="546"/>
                    </a:cubicBezTo>
                    <a:cubicBezTo>
                      <a:pt x="195" y="542"/>
                      <a:pt x="197" y="536"/>
                      <a:pt x="196" y="531"/>
                    </a:cubicBezTo>
                    <a:cubicBezTo>
                      <a:pt x="195" y="528"/>
                      <a:pt x="192" y="530"/>
                      <a:pt x="192" y="526"/>
                    </a:cubicBezTo>
                    <a:cubicBezTo>
                      <a:pt x="191" y="523"/>
                      <a:pt x="194" y="523"/>
                      <a:pt x="195" y="520"/>
                    </a:cubicBezTo>
                    <a:cubicBezTo>
                      <a:pt x="198" y="514"/>
                      <a:pt x="198" y="507"/>
                      <a:pt x="196" y="501"/>
                    </a:cubicBezTo>
                    <a:cubicBezTo>
                      <a:pt x="195" y="496"/>
                      <a:pt x="190" y="489"/>
                      <a:pt x="184" y="494"/>
                    </a:cubicBezTo>
                    <a:cubicBezTo>
                      <a:pt x="180" y="486"/>
                      <a:pt x="181" y="477"/>
                      <a:pt x="179" y="469"/>
                    </a:cubicBezTo>
                    <a:cubicBezTo>
                      <a:pt x="186" y="475"/>
                      <a:pt x="196" y="471"/>
                      <a:pt x="204" y="469"/>
                    </a:cubicBezTo>
                    <a:cubicBezTo>
                      <a:pt x="210" y="468"/>
                      <a:pt x="210" y="467"/>
                      <a:pt x="211" y="461"/>
                    </a:cubicBezTo>
                    <a:cubicBezTo>
                      <a:pt x="212" y="456"/>
                      <a:pt x="212" y="450"/>
                      <a:pt x="212" y="445"/>
                    </a:cubicBezTo>
                    <a:cubicBezTo>
                      <a:pt x="212" y="435"/>
                      <a:pt x="206" y="425"/>
                      <a:pt x="202" y="416"/>
                    </a:cubicBezTo>
                    <a:cubicBezTo>
                      <a:pt x="201" y="413"/>
                      <a:pt x="201" y="409"/>
                      <a:pt x="198" y="406"/>
                    </a:cubicBezTo>
                    <a:cubicBezTo>
                      <a:pt x="196" y="403"/>
                      <a:pt x="190" y="403"/>
                      <a:pt x="187" y="401"/>
                    </a:cubicBezTo>
                    <a:cubicBezTo>
                      <a:pt x="191" y="400"/>
                      <a:pt x="195" y="400"/>
                      <a:pt x="196" y="395"/>
                    </a:cubicBezTo>
                    <a:cubicBezTo>
                      <a:pt x="196" y="390"/>
                      <a:pt x="194" y="385"/>
                      <a:pt x="193" y="381"/>
                    </a:cubicBezTo>
                    <a:cubicBezTo>
                      <a:pt x="191" y="376"/>
                      <a:pt x="185" y="364"/>
                      <a:pt x="177" y="366"/>
                    </a:cubicBezTo>
                    <a:cubicBezTo>
                      <a:pt x="180" y="371"/>
                      <a:pt x="180" y="377"/>
                      <a:pt x="173" y="379"/>
                    </a:cubicBezTo>
                    <a:cubicBezTo>
                      <a:pt x="167" y="380"/>
                      <a:pt x="167" y="371"/>
                      <a:pt x="167" y="367"/>
                    </a:cubicBezTo>
                    <a:cubicBezTo>
                      <a:pt x="166" y="363"/>
                      <a:pt x="161" y="351"/>
                      <a:pt x="156" y="351"/>
                    </a:cubicBezTo>
                    <a:cubicBezTo>
                      <a:pt x="152" y="351"/>
                      <a:pt x="150" y="351"/>
                      <a:pt x="148" y="348"/>
                    </a:cubicBezTo>
                    <a:cubicBezTo>
                      <a:pt x="146" y="345"/>
                      <a:pt x="144" y="341"/>
                      <a:pt x="143" y="337"/>
                    </a:cubicBezTo>
                    <a:cubicBezTo>
                      <a:pt x="137" y="325"/>
                      <a:pt x="134" y="312"/>
                      <a:pt x="130" y="299"/>
                    </a:cubicBezTo>
                    <a:cubicBezTo>
                      <a:pt x="129" y="292"/>
                      <a:pt x="125" y="289"/>
                      <a:pt x="119" y="287"/>
                    </a:cubicBezTo>
                    <a:cubicBezTo>
                      <a:pt x="111" y="286"/>
                      <a:pt x="103" y="283"/>
                      <a:pt x="95" y="284"/>
                    </a:cubicBezTo>
                    <a:cubicBezTo>
                      <a:pt x="81" y="285"/>
                      <a:pt x="66" y="274"/>
                      <a:pt x="57" y="265"/>
                    </a:cubicBezTo>
                    <a:cubicBezTo>
                      <a:pt x="52" y="260"/>
                      <a:pt x="46" y="256"/>
                      <a:pt x="43" y="250"/>
                    </a:cubicBezTo>
                    <a:cubicBezTo>
                      <a:pt x="39" y="244"/>
                      <a:pt x="38" y="236"/>
                      <a:pt x="34" y="230"/>
                    </a:cubicBezTo>
                    <a:cubicBezTo>
                      <a:pt x="29" y="224"/>
                      <a:pt x="23" y="219"/>
                      <a:pt x="18" y="212"/>
                    </a:cubicBezTo>
                    <a:cubicBezTo>
                      <a:pt x="16" y="210"/>
                      <a:pt x="14" y="207"/>
                      <a:pt x="12" y="203"/>
                    </a:cubicBezTo>
                    <a:cubicBezTo>
                      <a:pt x="10" y="200"/>
                      <a:pt x="10" y="196"/>
                      <a:pt x="8" y="193"/>
                    </a:cubicBezTo>
                    <a:cubicBezTo>
                      <a:pt x="6" y="187"/>
                      <a:pt x="0" y="186"/>
                      <a:pt x="7" y="181"/>
                    </a:cubicBezTo>
                    <a:cubicBezTo>
                      <a:pt x="14" y="176"/>
                      <a:pt x="20" y="169"/>
                      <a:pt x="25" y="163"/>
                    </a:cubicBezTo>
                    <a:cubicBezTo>
                      <a:pt x="37" y="151"/>
                      <a:pt x="50" y="140"/>
                      <a:pt x="61" y="127"/>
                    </a:cubicBezTo>
                    <a:cubicBezTo>
                      <a:pt x="66" y="121"/>
                      <a:pt x="73" y="117"/>
                      <a:pt x="78" y="112"/>
                    </a:cubicBezTo>
                    <a:cubicBezTo>
                      <a:pt x="84" y="106"/>
                      <a:pt x="89" y="99"/>
                      <a:pt x="95" y="93"/>
                    </a:cubicBezTo>
                    <a:cubicBezTo>
                      <a:pt x="107" y="82"/>
                      <a:pt x="119" y="71"/>
                      <a:pt x="130" y="59"/>
                    </a:cubicBezTo>
                    <a:cubicBezTo>
                      <a:pt x="136" y="53"/>
                      <a:pt x="142" y="47"/>
                      <a:pt x="148" y="42"/>
                    </a:cubicBezTo>
                    <a:cubicBezTo>
                      <a:pt x="150" y="40"/>
                      <a:pt x="153" y="39"/>
                      <a:pt x="155" y="36"/>
                    </a:cubicBezTo>
                    <a:cubicBezTo>
                      <a:pt x="158" y="32"/>
                      <a:pt x="160" y="29"/>
                      <a:pt x="164" y="25"/>
                    </a:cubicBezTo>
                    <a:cubicBezTo>
                      <a:pt x="170" y="20"/>
                      <a:pt x="176" y="15"/>
                      <a:pt x="181" y="9"/>
                    </a:cubicBezTo>
                    <a:cubicBezTo>
                      <a:pt x="183" y="7"/>
                      <a:pt x="185" y="4"/>
                      <a:pt x="188" y="2"/>
                    </a:cubicBezTo>
                    <a:cubicBezTo>
                      <a:pt x="190" y="0"/>
                      <a:pt x="192" y="0"/>
                      <a:pt x="194" y="3"/>
                    </a:cubicBezTo>
                    <a:cubicBezTo>
                      <a:pt x="199" y="6"/>
                      <a:pt x="203" y="11"/>
                      <a:pt x="207" y="16"/>
                    </a:cubicBezTo>
                    <a:cubicBezTo>
                      <a:pt x="213" y="22"/>
                      <a:pt x="220" y="28"/>
                      <a:pt x="227" y="35"/>
                    </a:cubicBezTo>
                    <a:cubicBezTo>
                      <a:pt x="252" y="60"/>
                      <a:pt x="278" y="86"/>
                      <a:pt x="304" y="112"/>
                    </a:cubicBezTo>
                    <a:cubicBezTo>
                      <a:pt x="326" y="133"/>
                      <a:pt x="346" y="157"/>
                      <a:pt x="370" y="177"/>
                    </a:cubicBezTo>
                    <a:cubicBezTo>
                      <a:pt x="376" y="182"/>
                      <a:pt x="380" y="187"/>
                      <a:pt x="385" y="193"/>
                    </a:cubicBezTo>
                    <a:cubicBezTo>
                      <a:pt x="390" y="198"/>
                      <a:pt x="396" y="203"/>
                      <a:pt x="401" y="208"/>
                    </a:cubicBezTo>
                    <a:cubicBezTo>
                      <a:pt x="412" y="219"/>
                      <a:pt x="423" y="231"/>
                      <a:pt x="434" y="241"/>
                    </a:cubicBezTo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2" name="Freeform 10"/>
              <p:cNvSpPr>
                <a:spLocks/>
              </p:cNvSpPr>
              <p:nvPr/>
            </p:nvSpPr>
            <p:spPr bwMode="auto">
              <a:xfrm>
                <a:off x="4733" y="1011"/>
                <a:ext cx="907" cy="1663"/>
              </a:xfrm>
              <a:custGeom>
                <a:avLst/>
                <a:gdLst>
                  <a:gd name="T0" fmla="*/ 261 w 991"/>
                  <a:gd name="T1" fmla="*/ 459 h 1817"/>
                  <a:gd name="T2" fmla="*/ 128 w 991"/>
                  <a:gd name="T3" fmla="*/ 326 h 1817"/>
                  <a:gd name="T4" fmla="*/ 153 w 991"/>
                  <a:gd name="T5" fmla="*/ 302 h 1817"/>
                  <a:gd name="T6" fmla="*/ 207 w 991"/>
                  <a:gd name="T7" fmla="*/ 167 h 1817"/>
                  <a:gd name="T8" fmla="*/ 269 w 991"/>
                  <a:gd name="T9" fmla="*/ 56 h 1817"/>
                  <a:gd name="T10" fmla="*/ 294 w 991"/>
                  <a:gd name="T11" fmla="*/ 18 h 1817"/>
                  <a:gd name="T12" fmla="*/ 323 w 991"/>
                  <a:gd name="T13" fmla="*/ 32 h 1817"/>
                  <a:gd name="T14" fmla="*/ 366 w 991"/>
                  <a:gd name="T15" fmla="*/ 48 h 1817"/>
                  <a:gd name="T16" fmla="*/ 394 w 991"/>
                  <a:gd name="T17" fmla="*/ 74 h 1817"/>
                  <a:gd name="T18" fmla="*/ 379 w 991"/>
                  <a:gd name="T19" fmla="*/ 113 h 1817"/>
                  <a:gd name="T20" fmla="*/ 402 w 991"/>
                  <a:gd name="T21" fmla="*/ 133 h 1817"/>
                  <a:gd name="T22" fmla="*/ 435 w 991"/>
                  <a:gd name="T23" fmla="*/ 146 h 1817"/>
                  <a:gd name="T24" fmla="*/ 466 w 991"/>
                  <a:gd name="T25" fmla="*/ 168 h 1817"/>
                  <a:gd name="T26" fmla="*/ 480 w 991"/>
                  <a:gd name="T27" fmla="*/ 178 h 1817"/>
                  <a:gd name="T28" fmla="*/ 499 w 991"/>
                  <a:gd name="T29" fmla="*/ 186 h 1817"/>
                  <a:gd name="T30" fmla="*/ 523 w 991"/>
                  <a:gd name="T31" fmla="*/ 212 h 1817"/>
                  <a:gd name="T32" fmla="*/ 539 w 991"/>
                  <a:gd name="T33" fmla="*/ 243 h 1817"/>
                  <a:gd name="T34" fmla="*/ 560 w 991"/>
                  <a:gd name="T35" fmla="*/ 261 h 1817"/>
                  <a:gd name="T36" fmla="*/ 586 w 991"/>
                  <a:gd name="T37" fmla="*/ 283 h 1817"/>
                  <a:gd name="T38" fmla="*/ 588 w 991"/>
                  <a:gd name="T39" fmla="*/ 309 h 1817"/>
                  <a:gd name="T40" fmla="*/ 600 w 991"/>
                  <a:gd name="T41" fmla="*/ 348 h 1817"/>
                  <a:gd name="T42" fmla="*/ 617 w 991"/>
                  <a:gd name="T43" fmla="*/ 391 h 1817"/>
                  <a:gd name="T44" fmla="*/ 618 w 991"/>
                  <a:gd name="T45" fmla="*/ 420 h 1817"/>
                  <a:gd name="T46" fmla="*/ 635 w 991"/>
                  <a:gd name="T47" fmla="*/ 439 h 1817"/>
                  <a:gd name="T48" fmla="*/ 632 w 991"/>
                  <a:gd name="T49" fmla="*/ 480 h 1817"/>
                  <a:gd name="T50" fmla="*/ 614 w 991"/>
                  <a:gd name="T51" fmla="*/ 519 h 1817"/>
                  <a:gd name="T52" fmla="*/ 592 w 991"/>
                  <a:gd name="T53" fmla="*/ 578 h 1817"/>
                  <a:gd name="T54" fmla="*/ 575 w 991"/>
                  <a:gd name="T55" fmla="*/ 618 h 1817"/>
                  <a:gd name="T56" fmla="*/ 583 w 991"/>
                  <a:gd name="T57" fmla="*/ 666 h 1817"/>
                  <a:gd name="T58" fmla="*/ 590 w 991"/>
                  <a:gd name="T59" fmla="*/ 718 h 1817"/>
                  <a:gd name="T60" fmla="*/ 600 w 991"/>
                  <a:gd name="T61" fmla="*/ 774 h 1817"/>
                  <a:gd name="T62" fmla="*/ 599 w 991"/>
                  <a:gd name="T63" fmla="*/ 841 h 1817"/>
                  <a:gd name="T64" fmla="*/ 591 w 991"/>
                  <a:gd name="T65" fmla="*/ 909 h 1817"/>
                  <a:gd name="T66" fmla="*/ 618 w 991"/>
                  <a:gd name="T67" fmla="*/ 983 h 1817"/>
                  <a:gd name="T68" fmla="*/ 632 w 991"/>
                  <a:gd name="T69" fmla="*/ 1047 h 1817"/>
                  <a:gd name="T70" fmla="*/ 629 w 991"/>
                  <a:gd name="T71" fmla="*/ 1118 h 1817"/>
                  <a:gd name="T72" fmla="*/ 611 w 991"/>
                  <a:gd name="T73" fmla="*/ 1162 h 1817"/>
                  <a:gd name="T74" fmla="*/ 580 w 991"/>
                  <a:gd name="T75" fmla="*/ 1149 h 1817"/>
                  <a:gd name="T76" fmla="*/ 568 w 991"/>
                  <a:gd name="T77" fmla="*/ 1140 h 1817"/>
                  <a:gd name="T78" fmla="*/ 536 w 991"/>
                  <a:gd name="T79" fmla="*/ 1124 h 1817"/>
                  <a:gd name="T80" fmla="*/ 529 w 991"/>
                  <a:gd name="T81" fmla="*/ 1108 h 1817"/>
                  <a:gd name="T82" fmla="*/ 527 w 991"/>
                  <a:gd name="T83" fmla="*/ 1072 h 1817"/>
                  <a:gd name="T84" fmla="*/ 515 w 991"/>
                  <a:gd name="T85" fmla="*/ 1004 h 1817"/>
                  <a:gd name="T86" fmla="*/ 412 w 991"/>
                  <a:gd name="T87" fmla="*/ 960 h 1817"/>
                  <a:gd name="T88" fmla="*/ 324 w 991"/>
                  <a:gd name="T89" fmla="*/ 927 h 1817"/>
                  <a:gd name="T90" fmla="*/ 280 w 991"/>
                  <a:gd name="T91" fmla="*/ 939 h 1817"/>
                  <a:gd name="T92" fmla="*/ 214 w 991"/>
                  <a:gd name="T93" fmla="*/ 927 h 1817"/>
                  <a:gd name="T94" fmla="*/ 96 w 991"/>
                  <a:gd name="T95" fmla="*/ 954 h 1817"/>
                  <a:gd name="T96" fmla="*/ 70 w 991"/>
                  <a:gd name="T97" fmla="*/ 984 h 1817"/>
                  <a:gd name="T98" fmla="*/ 43 w 991"/>
                  <a:gd name="T99" fmla="*/ 966 h 1817"/>
                  <a:gd name="T100" fmla="*/ 0 w 991"/>
                  <a:gd name="T101" fmla="*/ 833 h 1817"/>
                  <a:gd name="T102" fmla="*/ 49 w 991"/>
                  <a:gd name="T103" fmla="*/ 826 h 1817"/>
                  <a:gd name="T104" fmla="*/ 68 w 991"/>
                  <a:gd name="T105" fmla="*/ 717 h 1817"/>
                  <a:gd name="T106" fmla="*/ 113 w 991"/>
                  <a:gd name="T107" fmla="*/ 624 h 1817"/>
                  <a:gd name="T108" fmla="*/ 202 w 991"/>
                  <a:gd name="T109" fmla="*/ 535 h 181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91"/>
                  <a:gd name="T166" fmla="*/ 0 h 1817"/>
                  <a:gd name="T167" fmla="*/ 991 w 991"/>
                  <a:gd name="T168" fmla="*/ 1817 h 181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91" h="1817">
                    <a:moveTo>
                      <a:pt x="386" y="763"/>
                    </a:moveTo>
                    <a:cubicBezTo>
                      <a:pt x="391" y="757"/>
                      <a:pt x="397" y="752"/>
                      <a:pt x="402" y="747"/>
                    </a:cubicBezTo>
                    <a:cubicBezTo>
                      <a:pt x="406" y="744"/>
                      <a:pt x="409" y="741"/>
                      <a:pt x="411" y="738"/>
                    </a:cubicBezTo>
                    <a:cubicBezTo>
                      <a:pt x="414" y="736"/>
                      <a:pt x="419" y="732"/>
                      <a:pt x="419" y="729"/>
                    </a:cubicBezTo>
                    <a:cubicBezTo>
                      <a:pt x="419" y="726"/>
                      <a:pt x="415" y="723"/>
                      <a:pt x="413" y="721"/>
                    </a:cubicBezTo>
                    <a:cubicBezTo>
                      <a:pt x="410" y="719"/>
                      <a:pt x="407" y="716"/>
                      <a:pt x="405" y="714"/>
                    </a:cubicBezTo>
                    <a:cubicBezTo>
                      <a:pt x="400" y="707"/>
                      <a:pt x="393" y="702"/>
                      <a:pt x="387" y="697"/>
                    </a:cubicBezTo>
                    <a:cubicBezTo>
                      <a:pt x="375" y="685"/>
                      <a:pt x="364" y="671"/>
                      <a:pt x="351" y="660"/>
                    </a:cubicBezTo>
                    <a:cubicBezTo>
                      <a:pt x="339" y="648"/>
                      <a:pt x="327" y="635"/>
                      <a:pt x="315" y="623"/>
                    </a:cubicBezTo>
                    <a:cubicBezTo>
                      <a:pt x="290" y="598"/>
                      <a:pt x="264" y="574"/>
                      <a:pt x="239" y="548"/>
                    </a:cubicBezTo>
                    <a:cubicBezTo>
                      <a:pt x="227" y="536"/>
                      <a:pt x="215" y="524"/>
                      <a:pt x="202" y="512"/>
                    </a:cubicBezTo>
                    <a:cubicBezTo>
                      <a:pt x="201" y="510"/>
                      <a:pt x="198" y="509"/>
                      <a:pt x="199" y="507"/>
                    </a:cubicBezTo>
                    <a:cubicBezTo>
                      <a:pt x="200" y="505"/>
                      <a:pt x="201" y="503"/>
                      <a:pt x="202" y="501"/>
                    </a:cubicBezTo>
                    <a:cubicBezTo>
                      <a:pt x="205" y="496"/>
                      <a:pt x="208" y="491"/>
                      <a:pt x="212" y="486"/>
                    </a:cubicBezTo>
                    <a:cubicBezTo>
                      <a:pt x="213" y="484"/>
                      <a:pt x="215" y="482"/>
                      <a:pt x="216" y="480"/>
                    </a:cubicBezTo>
                    <a:cubicBezTo>
                      <a:pt x="219" y="477"/>
                      <a:pt x="222" y="480"/>
                      <a:pt x="224" y="478"/>
                    </a:cubicBezTo>
                    <a:cubicBezTo>
                      <a:pt x="226" y="476"/>
                      <a:pt x="229" y="476"/>
                      <a:pt x="231" y="475"/>
                    </a:cubicBezTo>
                    <a:cubicBezTo>
                      <a:pt x="234" y="473"/>
                      <a:pt x="236" y="471"/>
                      <a:pt x="239" y="470"/>
                    </a:cubicBezTo>
                    <a:cubicBezTo>
                      <a:pt x="232" y="462"/>
                      <a:pt x="250" y="447"/>
                      <a:pt x="239" y="439"/>
                    </a:cubicBezTo>
                    <a:cubicBezTo>
                      <a:pt x="236" y="436"/>
                      <a:pt x="233" y="434"/>
                      <a:pt x="229" y="431"/>
                    </a:cubicBezTo>
                    <a:cubicBezTo>
                      <a:pt x="225" y="426"/>
                      <a:pt x="226" y="424"/>
                      <a:pt x="230" y="418"/>
                    </a:cubicBezTo>
                    <a:cubicBezTo>
                      <a:pt x="248" y="388"/>
                      <a:pt x="265" y="357"/>
                      <a:pt x="283" y="327"/>
                    </a:cubicBezTo>
                    <a:cubicBezTo>
                      <a:pt x="292" y="311"/>
                      <a:pt x="301" y="296"/>
                      <a:pt x="310" y="280"/>
                    </a:cubicBezTo>
                    <a:cubicBezTo>
                      <a:pt x="314" y="273"/>
                      <a:pt x="318" y="266"/>
                      <a:pt x="322" y="259"/>
                    </a:cubicBezTo>
                    <a:cubicBezTo>
                      <a:pt x="326" y="250"/>
                      <a:pt x="331" y="243"/>
                      <a:pt x="336" y="235"/>
                    </a:cubicBezTo>
                    <a:cubicBezTo>
                      <a:pt x="355" y="203"/>
                      <a:pt x="373" y="171"/>
                      <a:pt x="391" y="138"/>
                    </a:cubicBezTo>
                    <a:cubicBezTo>
                      <a:pt x="397" y="127"/>
                      <a:pt x="404" y="115"/>
                      <a:pt x="411" y="104"/>
                    </a:cubicBezTo>
                    <a:cubicBezTo>
                      <a:pt x="413" y="101"/>
                      <a:pt x="415" y="97"/>
                      <a:pt x="417" y="94"/>
                    </a:cubicBezTo>
                    <a:cubicBezTo>
                      <a:pt x="418" y="92"/>
                      <a:pt x="418" y="90"/>
                      <a:pt x="418" y="89"/>
                    </a:cubicBezTo>
                    <a:cubicBezTo>
                      <a:pt x="417" y="88"/>
                      <a:pt x="419" y="85"/>
                      <a:pt x="420" y="87"/>
                    </a:cubicBezTo>
                    <a:cubicBezTo>
                      <a:pt x="425" y="77"/>
                      <a:pt x="428" y="67"/>
                      <a:pt x="433" y="58"/>
                    </a:cubicBezTo>
                    <a:cubicBezTo>
                      <a:pt x="437" y="51"/>
                      <a:pt x="429" y="48"/>
                      <a:pt x="425" y="43"/>
                    </a:cubicBezTo>
                    <a:cubicBezTo>
                      <a:pt x="427" y="42"/>
                      <a:pt x="438" y="36"/>
                      <a:pt x="434" y="33"/>
                    </a:cubicBezTo>
                    <a:cubicBezTo>
                      <a:pt x="436" y="33"/>
                      <a:pt x="438" y="30"/>
                      <a:pt x="439" y="32"/>
                    </a:cubicBezTo>
                    <a:cubicBezTo>
                      <a:pt x="440" y="32"/>
                      <a:pt x="439" y="34"/>
                      <a:pt x="441" y="34"/>
                    </a:cubicBezTo>
                    <a:cubicBezTo>
                      <a:pt x="446" y="33"/>
                      <a:pt x="453" y="31"/>
                      <a:pt x="457" y="28"/>
                    </a:cubicBezTo>
                    <a:cubicBezTo>
                      <a:pt x="460" y="25"/>
                      <a:pt x="462" y="18"/>
                      <a:pt x="464" y="14"/>
                    </a:cubicBezTo>
                    <a:cubicBezTo>
                      <a:pt x="466" y="10"/>
                      <a:pt x="468" y="0"/>
                      <a:pt x="474" y="1"/>
                    </a:cubicBezTo>
                    <a:cubicBezTo>
                      <a:pt x="477" y="1"/>
                      <a:pt x="477" y="7"/>
                      <a:pt x="478" y="10"/>
                    </a:cubicBezTo>
                    <a:cubicBezTo>
                      <a:pt x="480" y="17"/>
                      <a:pt x="484" y="20"/>
                      <a:pt x="488" y="25"/>
                    </a:cubicBezTo>
                    <a:cubicBezTo>
                      <a:pt x="492" y="30"/>
                      <a:pt x="495" y="36"/>
                      <a:pt x="498" y="41"/>
                    </a:cubicBezTo>
                    <a:cubicBezTo>
                      <a:pt x="500" y="44"/>
                      <a:pt x="502" y="47"/>
                      <a:pt x="504" y="49"/>
                    </a:cubicBezTo>
                    <a:cubicBezTo>
                      <a:pt x="506" y="51"/>
                      <a:pt x="510" y="53"/>
                      <a:pt x="512" y="56"/>
                    </a:cubicBezTo>
                    <a:cubicBezTo>
                      <a:pt x="516" y="60"/>
                      <a:pt x="521" y="60"/>
                      <a:pt x="526" y="63"/>
                    </a:cubicBezTo>
                    <a:cubicBezTo>
                      <a:pt x="532" y="66"/>
                      <a:pt x="538" y="64"/>
                      <a:pt x="544" y="65"/>
                    </a:cubicBezTo>
                    <a:cubicBezTo>
                      <a:pt x="547" y="65"/>
                      <a:pt x="551" y="66"/>
                      <a:pt x="554" y="68"/>
                    </a:cubicBezTo>
                    <a:cubicBezTo>
                      <a:pt x="557" y="69"/>
                      <a:pt x="560" y="68"/>
                      <a:pt x="562" y="69"/>
                    </a:cubicBezTo>
                    <a:cubicBezTo>
                      <a:pt x="565" y="70"/>
                      <a:pt x="567" y="72"/>
                      <a:pt x="570" y="74"/>
                    </a:cubicBezTo>
                    <a:cubicBezTo>
                      <a:pt x="573" y="75"/>
                      <a:pt x="577" y="76"/>
                      <a:pt x="579" y="79"/>
                    </a:cubicBezTo>
                    <a:cubicBezTo>
                      <a:pt x="582" y="82"/>
                      <a:pt x="583" y="87"/>
                      <a:pt x="586" y="91"/>
                    </a:cubicBezTo>
                    <a:cubicBezTo>
                      <a:pt x="589" y="95"/>
                      <a:pt x="590" y="99"/>
                      <a:pt x="591" y="104"/>
                    </a:cubicBezTo>
                    <a:cubicBezTo>
                      <a:pt x="591" y="106"/>
                      <a:pt x="597" y="110"/>
                      <a:pt x="599" y="109"/>
                    </a:cubicBezTo>
                    <a:cubicBezTo>
                      <a:pt x="603" y="108"/>
                      <a:pt x="606" y="116"/>
                      <a:pt x="610" y="110"/>
                    </a:cubicBezTo>
                    <a:cubicBezTo>
                      <a:pt x="611" y="112"/>
                      <a:pt x="614" y="114"/>
                      <a:pt x="614" y="116"/>
                    </a:cubicBezTo>
                    <a:cubicBezTo>
                      <a:pt x="615" y="119"/>
                      <a:pt x="614" y="122"/>
                      <a:pt x="614" y="125"/>
                    </a:cubicBezTo>
                    <a:cubicBezTo>
                      <a:pt x="615" y="130"/>
                      <a:pt x="609" y="133"/>
                      <a:pt x="606" y="136"/>
                    </a:cubicBezTo>
                    <a:cubicBezTo>
                      <a:pt x="602" y="139"/>
                      <a:pt x="597" y="145"/>
                      <a:pt x="597" y="151"/>
                    </a:cubicBezTo>
                    <a:cubicBezTo>
                      <a:pt x="597" y="157"/>
                      <a:pt x="600" y="164"/>
                      <a:pt x="602" y="170"/>
                    </a:cubicBezTo>
                    <a:cubicBezTo>
                      <a:pt x="599" y="171"/>
                      <a:pt x="599" y="170"/>
                      <a:pt x="598" y="173"/>
                    </a:cubicBezTo>
                    <a:cubicBezTo>
                      <a:pt x="597" y="175"/>
                      <a:pt x="592" y="178"/>
                      <a:pt x="590" y="176"/>
                    </a:cubicBezTo>
                    <a:cubicBezTo>
                      <a:pt x="588" y="179"/>
                      <a:pt x="591" y="187"/>
                      <a:pt x="592" y="190"/>
                    </a:cubicBezTo>
                    <a:cubicBezTo>
                      <a:pt x="593" y="192"/>
                      <a:pt x="594" y="195"/>
                      <a:pt x="597" y="194"/>
                    </a:cubicBezTo>
                    <a:cubicBezTo>
                      <a:pt x="601" y="193"/>
                      <a:pt x="599" y="192"/>
                      <a:pt x="600" y="191"/>
                    </a:cubicBezTo>
                    <a:cubicBezTo>
                      <a:pt x="606" y="185"/>
                      <a:pt x="610" y="202"/>
                      <a:pt x="611" y="205"/>
                    </a:cubicBezTo>
                    <a:cubicBezTo>
                      <a:pt x="613" y="203"/>
                      <a:pt x="614" y="200"/>
                      <a:pt x="616" y="201"/>
                    </a:cubicBezTo>
                    <a:cubicBezTo>
                      <a:pt x="620" y="201"/>
                      <a:pt x="622" y="206"/>
                      <a:pt x="626" y="207"/>
                    </a:cubicBezTo>
                    <a:cubicBezTo>
                      <a:pt x="629" y="209"/>
                      <a:pt x="632" y="209"/>
                      <a:pt x="635" y="211"/>
                    </a:cubicBezTo>
                    <a:cubicBezTo>
                      <a:pt x="638" y="213"/>
                      <a:pt x="639" y="213"/>
                      <a:pt x="642" y="210"/>
                    </a:cubicBezTo>
                    <a:cubicBezTo>
                      <a:pt x="643" y="213"/>
                      <a:pt x="644" y="212"/>
                      <a:pt x="647" y="211"/>
                    </a:cubicBezTo>
                    <a:cubicBezTo>
                      <a:pt x="649" y="210"/>
                      <a:pt x="651" y="213"/>
                      <a:pt x="653" y="214"/>
                    </a:cubicBezTo>
                    <a:cubicBezTo>
                      <a:pt x="657" y="217"/>
                      <a:pt x="669" y="208"/>
                      <a:pt x="672" y="212"/>
                    </a:cubicBezTo>
                    <a:cubicBezTo>
                      <a:pt x="675" y="217"/>
                      <a:pt x="674" y="222"/>
                      <a:pt x="676" y="227"/>
                    </a:cubicBezTo>
                    <a:cubicBezTo>
                      <a:pt x="678" y="234"/>
                      <a:pt x="685" y="232"/>
                      <a:pt x="690" y="236"/>
                    </a:cubicBezTo>
                    <a:cubicBezTo>
                      <a:pt x="695" y="239"/>
                      <a:pt x="694" y="245"/>
                      <a:pt x="695" y="250"/>
                    </a:cubicBezTo>
                    <a:cubicBezTo>
                      <a:pt x="695" y="254"/>
                      <a:pt x="696" y="262"/>
                      <a:pt x="701" y="262"/>
                    </a:cubicBezTo>
                    <a:cubicBezTo>
                      <a:pt x="705" y="263"/>
                      <a:pt x="707" y="265"/>
                      <a:pt x="711" y="265"/>
                    </a:cubicBezTo>
                    <a:cubicBezTo>
                      <a:pt x="714" y="265"/>
                      <a:pt x="716" y="263"/>
                      <a:pt x="718" y="261"/>
                    </a:cubicBezTo>
                    <a:cubicBezTo>
                      <a:pt x="720" y="259"/>
                      <a:pt x="724" y="261"/>
                      <a:pt x="726" y="262"/>
                    </a:cubicBezTo>
                    <a:cubicBezTo>
                      <a:pt x="727" y="262"/>
                      <a:pt x="729" y="263"/>
                      <a:pt x="731" y="263"/>
                    </a:cubicBezTo>
                    <a:cubicBezTo>
                      <a:pt x="733" y="263"/>
                      <a:pt x="735" y="262"/>
                      <a:pt x="735" y="265"/>
                    </a:cubicBezTo>
                    <a:cubicBezTo>
                      <a:pt x="737" y="265"/>
                      <a:pt x="743" y="265"/>
                      <a:pt x="742" y="268"/>
                    </a:cubicBezTo>
                    <a:cubicBezTo>
                      <a:pt x="741" y="269"/>
                      <a:pt x="739" y="270"/>
                      <a:pt x="739" y="272"/>
                    </a:cubicBezTo>
                    <a:cubicBezTo>
                      <a:pt x="739" y="273"/>
                      <a:pt x="741" y="276"/>
                      <a:pt x="743" y="276"/>
                    </a:cubicBezTo>
                    <a:cubicBezTo>
                      <a:pt x="744" y="277"/>
                      <a:pt x="746" y="277"/>
                      <a:pt x="748" y="277"/>
                    </a:cubicBezTo>
                    <a:cubicBezTo>
                      <a:pt x="751" y="277"/>
                      <a:pt x="752" y="279"/>
                      <a:pt x="754" y="281"/>
                    </a:cubicBezTo>
                    <a:cubicBezTo>
                      <a:pt x="756" y="284"/>
                      <a:pt x="759" y="279"/>
                      <a:pt x="761" y="278"/>
                    </a:cubicBezTo>
                    <a:cubicBezTo>
                      <a:pt x="762" y="280"/>
                      <a:pt x="764" y="281"/>
                      <a:pt x="765" y="283"/>
                    </a:cubicBezTo>
                    <a:cubicBezTo>
                      <a:pt x="766" y="285"/>
                      <a:pt x="764" y="286"/>
                      <a:pt x="766" y="289"/>
                    </a:cubicBezTo>
                    <a:cubicBezTo>
                      <a:pt x="766" y="290"/>
                      <a:pt x="768" y="293"/>
                      <a:pt x="770" y="293"/>
                    </a:cubicBezTo>
                    <a:cubicBezTo>
                      <a:pt x="772" y="293"/>
                      <a:pt x="775" y="290"/>
                      <a:pt x="777" y="289"/>
                    </a:cubicBezTo>
                    <a:cubicBezTo>
                      <a:pt x="781" y="286"/>
                      <a:pt x="787" y="286"/>
                      <a:pt x="790" y="290"/>
                    </a:cubicBezTo>
                    <a:cubicBezTo>
                      <a:pt x="790" y="290"/>
                      <a:pt x="791" y="291"/>
                      <a:pt x="792" y="291"/>
                    </a:cubicBezTo>
                    <a:cubicBezTo>
                      <a:pt x="793" y="291"/>
                      <a:pt x="794" y="293"/>
                      <a:pt x="795" y="294"/>
                    </a:cubicBezTo>
                    <a:cubicBezTo>
                      <a:pt x="797" y="297"/>
                      <a:pt x="801" y="297"/>
                      <a:pt x="804" y="299"/>
                    </a:cubicBezTo>
                    <a:cubicBezTo>
                      <a:pt x="801" y="303"/>
                      <a:pt x="795" y="310"/>
                      <a:pt x="802" y="313"/>
                    </a:cubicBezTo>
                    <a:cubicBezTo>
                      <a:pt x="810" y="316"/>
                      <a:pt x="812" y="323"/>
                      <a:pt x="814" y="331"/>
                    </a:cubicBezTo>
                    <a:cubicBezTo>
                      <a:pt x="815" y="334"/>
                      <a:pt x="816" y="337"/>
                      <a:pt x="814" y="341"/>
                    </a:cubicBezTo>
                    <a:cubicBezTo>
                      <a:pt x="814" y="343"/>
                      <a:pt x="811" y="346"/>
                      <a:pt x="812" y="348"/>
                    </a:cubicBezTo>
                    <a:cubicBezTo>
                      <a:pt x="814" y="350"/>
                      <a:pt x="816" y="352"/>
                      <a:pt x="818" y="354"/>
                    </a:cubicBezTo>
                    <a:cubicBezTo>
                      <a:pt x="819" y="356"/>
                      <a:pt x="821" y="362"/>
                      <a:pt x="823" y="361"/>
                    </a:cubicBezTo>
                    <a:cubicBezTo>
                      <a:pt x="828" y="360"/>
                      <a:pt x="832" y="371"/>
                      <a:pt x="834" y="374"/>
                    </a:cubicBezTo>
                    <a:cubicBezTo>
                      <a:pt x="835" y="377"/>
                      <a:pt x="837" y="378"/>
                      <a:pt x="840" y="379"/>
                    </a:cubicBezTo>
                    <a:cubicBezTo>
                      <a:pt x="841" y="380"/>
                      <a:pt x="843" y="380"/>
                      <a:pt x="844" y="381"/>
                    </a:cubicBezTo>
                    <a:cubicBezTo>
                      <a:pt x="846" y="382"/>
                      <a:pt x="847" y="380"/>
                      <a:pt x="849" y="380"/>
                    </a:cubicBezTo>
                    <a:cubicBezTo>
                      <a:pt x="854" y="378"/>
                      <a:pt x="860" y="386"/>
                      <a:pt x="859" y="391"/>
                    </a:cubicBezTo>
                    <a:cubicBezTo>
                      <a:pt x="858" y="394"/>
                      <a:pt x="854" y="399"/>
                      <a:pt x="856" y="403"/>
                    </a:cubicBezTo>
                    <a:cubicBezTo>
                      <a:pt x="857" y="404"/>
                      <a:pt x="861" y="403"/>
                      <a:pt x="863" y="403"/>
                    </a:cubicBezTo>
                    <a:cubicBezTo>
                      <a:pt x="867" y="402"/>
                      <a:pt x="870" y="404"/>
                      <a:pt x="873" y="406"/>
                    </a:cubicBezTo>
                    <a:cubicBezTo>
                      <a:pt x="876" y="407"/>
                      <a:pt x="880" y="409"/>
                      <a:pt x="882" y="412"/>
                    </a:cubicBezTo>
                    <a:cubicBezTo>
                      <a:pt x="885" y="414"/>
                      <a:pt x="886" y="416"/>
                      <a:pt x="890" y="415"/>
                    </a:cubicBezTo>
                    <a:cubicBezTo>
                      <a:pt x="891" y="415"/>
                      <a:pt x="895" y="422"/>
                      <a:pt x="895" y="423"/>
                    </a:cubicBezTo>
                    <a:cubicBezTo>
                      <a:pt x="897" y="426"/>
                      <a:pt x="900" y="428"/>
                      <a:pt x="902" y="430"/>
                    </a:cubicBezTo>
                    <a:cubicBezTo>
                      <a:pt x="904" y="431"/>
                      <a:pt x="907" y="433"/>
                      <a:pt x="907" y="434"/>
                    </a:cubicBezTo>
                    <a:cubicBezTo>
                      <a:pt x="908" y="439"/>
                      <a:pt x="909" y="437"/>
                      <a:pt x="912" y="440"/>
                    </a:cubicBezTo>
                    <a:cubicBezTo>
                      <a:pt x="914" y="442"/>
                      <a:pt x="914" y="445"/>
                      <a:pt x="917" y="447"/>
                    </a:cubicBezTo>
                    <a:cubicBezTo>
                      <a:pt x="919" y="448"/>
                      <a:pt x="922" y="449"/>
                      <a:pt x="922" y="452"/>
                    </a:cubicBezTo>
                    <a:cubicBezTo>
                      <a:pt x="923" y="458"/>
                      <a:pt x="917" y="458"/>
                      <a:pt x="914" y="462"/>
                    </a:cubicBezTo>
                    <a:cubicBezTo>
                      <a:pt x="912" y="464"/>
                      <a:pt x="912" y="467"/>
                      <a:pt x="912" y="469"/>
                    </a:cubicBezTo>
                    <a:cubicBezTo>
                      <a:pt x="912" y="471"/>
                      <a:pt x="914" y="472"/>
                      <a:pt x="915" y="474"/>
                    </a:cubicBezTo>
                    <a:cubicBezTo>
                      <a:pt x="915" y="475"/>
                      <a:pt x="915" y="479"/>
                      <a:pt x="914" y="481"/>
                    </a:cubicBezTo>
                    <a:cubicBezTo>
                      <a:pt x="913" y="482"/>
                      <a:pt x="909" y="482"/>
                      <a:pt x="909" y="484"/>
                    </a:cubicBezTo>
                    <a:cubicBezTo>
                      <a:pt x="908" y="491"/>
                      <a:pt x="920" y="492"/>
                      <a:pt x="921" y="499"/>
                    </a:cubicBezTo>
                    <a:cubicBezTo>
                      <a:pt x="921" y="503"/>
                      <a:pt x="920" y="507"/>
                      <a:pt x="920" y="512"/>
                    </a:cubicBezTo>
                    <a:cubicBezTo>
                      <a:pt x="920" y="515"/>
                      <a:pt x="923" y="518"/>
                      <a:pt x="926" y="520"/>
                    </a:cubicBezTo>
                    <a:cubicBezTo>
                      <a:pt x="928" y="522"/>
                      <a:pt x="929" y="526"/>
                      <a:pt x="930" y="529"/>
                    </a:cubicBezTo>
                    <a:cubicBezTo>
                      <a:pt x="931" y="533"/>
                      <a:pt x="933" y="537"/>
                      <a:pt x="934" y="541"/>
                    </a:cubicBezTo>
                    <a:cubicBezTo>
                      <a:pt x="935" y="547"/>
                      <a:pt x="934" y="549"/>
                      <a:pt x="932" y="554"/>
                    </a:cubicBezTo>
                    <a:cubicBezTo>
                      <a:pt x="929" y="559"/>
                      <a:pt x="931" y="563"/>
                      <a:pt x="933" y="567"/>
                    </a:cubicBezTo>
                    <a:cubicBezTo>
                      <a:pt x="935" y="571"/>
                      <a:pt x="937" y="574"/>
                      <a:pt x="938" y="577"/>
                    </a:cubicBezTo>
                    <a:cubicBezTo>
                      <a:pt x="940" y="582"/>
                      <a:pt x="940" y="584"/>
                      <a:pt x="937" y="588"/>
                    </a:cubicBezTo>
                    <a:cubicBezTo>
                      <a:pt x="933" y="596"/>
                      <a:pt x="942" y="601"/>
                      <a:pt x="948" y="604"/>
                    </a:cubicBezTo>
                    <a:cubicBezTo>
                      <a:pt x="952" y="605"/>
                      <a:pt x="956" y="607"/>
                      <a:pt x="960" y="607"/>
                    </a:cubicBezTo>
                    <a:cubicBezTo>
                      <a:pt x="964" y="608"/>
                      <a:pt x="961" y="615"/>
                      <a:pt x="961" y="618"/>
                    </a:cubicBezTo>
                    <a:cubicBezTo>
                      <a:pt x="961" y="622"/>
                      <a:pt x="960" y="626"/>
                      <a:pt x="956" y="627"/>
                    </a:cubicBezTo>
                    <a:cubicBezTo>
                      <a:pt x="951" y="628"/>
                      <a:pt x="946" y="630"/>
                      <a:pt x="941" y="631"/>
                    </a:cubicBezTo>
                    <a:cubicBezTo>
                      <a:pt x="945" y="638"/>
                      <a:pt x="949" y="644"/>
                      <a:pt x="952" y="651"/>
                    </a:cubicBezTo>
                    <a:cubicBezTo>
                      <a:pt x="954" y="649"/>
                      <a:pt x="956" y="648"/>
                      <a:pt x="957" y="646"/>
                    </a:cubicBezTo>
                    <a:cubicBezTo>
                      <a:pt x="959" y="648"/>
                      <a:pt x="961" y="651"/>
                      <a:pt x="963" y="653"/>
                    </a:cubicBezTo>
                    <a:cubicBezTo>
                      <a:pt x="964" y="654"/>
                      <a:pt x="967" y="653"/>
                      <a:pt x="968" y="655"/>
                    </a:cubicBezTo>
                    <a:cubicBezTo>
                      <a:pt x="969" y="658"/>
                      <a:pt x="970" y="660"/>
                      <a:pt x="971" y="663"/>
                    </a:cubicBezTo>
                    <a:cubicBezTo>
                      <a:pt x="972" y="666"/>
                      <a:pt x="970" y="668"/>
                      <a:pt x="970" y="670"/>
                    </a:cubicBezTo>
                    <a:cubicBezTo>
                      <a:pt x="969" y="677"/>
                      <a:pt x="975" y="676"/>
                      <a:pt x="979" y="678"/>
                    </a:cubicBezTo>
                    <a:cubicBezTo>
                      <a:pt x="981" y="679"/>
                      <a:pt x="981" y="681"/>
                      <a:pt x="983" y="683"/>
                    </a:cubicBezTo>
                    <a:cubicBezTo>
                      <a:pt x="985" y="684"/>
                      <a:pt x="987" y="684"/>
                      <a:pt x="989" y="683"/>
                    </a:cubicBezTo>
                    <a:cubicBezTo>
                      <a:pt x="989" y="686"/>
                      <a:pt x="991" y="689"/>
                      <a:pt x="991" y="692"/>
                    </a:cubicBezTo>
                    <a:cubicBezTo>
                      <a:pt x="991" y="696"/>
                      <a:pt x="988" y="697"/>
                      <a:pt x="987" y="700"/>
                    </a:cubicBezTo>
                    <a:cubicBezTo>
                      <a:pt x="985" y="702"/>
                      <a:pt x="986" y="705"/>
                      <a:pt x="985" y="707"/>
                    </a:cubicBezTo>
                    <a:cubicBezTo>
                      <a:pt x="983" y="711"/>
                      <a:pt x="980" y="715"/>
                      <a:pt x="977" y="718"/>
                    </a:cubicBezTo>
                    <a:cubicBezTo>
                      <a:pt x="973" y="722"/>
                      <a:pt x="974" y="730"/>
                      <a:pt x="978" y="735"/>
                    </a:cubicBezTo>
                    <a:cubicBezTo>
                      <a:pt x="979" y="737"/>
                      <a:pt x="989" y="744"/>
                      <a:pt x="984" y="747"/>
                    </a:cubicBezTo>
                    <a:cubicBezTo>
                      <a:pt x="981" y="749"/>
                      <a:pt x="977" y="748"/>
                      <a:pt x="976" y="753"/>
                    </a:cubicBezTo>
                    <a:cubicBezTo>
                      <a:pt x="976" y="757"/>
                      <a:pt x="977" y="760"/>
                      <a:pt x="976" y="763"/>
                    </a:cubicBezTo>
                    <a:cubicBezTo>
                      <a:pt x="976" y="767"/>
                      <a:pt x="976" y="771"/>
                      <a:pt x="975" y="775"/>
                    </a:cubicBezTo>
                    <a:cubicBezTo>
                      <a:pt x="974" y="778"/>
                      <a:pt x="973" y="781"/>
                      <a:pt x="971" y="784"/>
                    </a:cubicBezTo>
                    <a:cubicBezTo>
                      <a:pt x="969" y="786"/>
                      <a:pt x="966" y="787"/>
                      <a:pt x="965" y="789"/>
                    </a:cubicBezTo>
                    <a:cubicBezTo>
                      <a:pt x="963" y="796"/>
                      <a:pt x="962" y="804"/>
                      <a:pt x="956" y="808"/>
                    </a:cubicBezTo>
                    <a:cubicBezTo>
                      <a:pt x="951" y="812"/>
                      <a:pt x="946" y="812"/>
                      <a:pt x="943" y="819"/>
                    </a:cubicBezTo>
                    <a:cubicBezTo>
                      <a:pt x="941" y="826"/>
                      <a:pt x="936" y="830"/>
                      <a:pt x="938" y="839"/>
                    </a:cubicBezTo>
                    <a:cubicBezTo>
                      <a:pt x="940" y="846"/>
                      <a:pt x="938" y="851"/>
                      <a:pt x="933" y="857"/>
                    </a:cubicBezTo>
                    <a:cubicBezTo>
                      <a:pt x="931" y="859"/>
                      <a:pt x="929" y="862"/>
                      <a:pt x="928" y="865"/>
                    </a:cubicBezTo>
                    <a:cubicBezTo>
                      <a:pt x="926" y="869"/>
                      <a:pt x="926" y="874"/>
                      <a:pt x="924" y="878"/>
                    </a:cubicBezTo>
                    <a:cubicBezTo>
                      <a:pt x="922" y="885"/>
                      <a:pt x="919" y="893"/>
                      <a:pt x="921" y="900"/>
                    </a:cubicBezTo>
                    <a:cubicBezTo>
                      <a:pt x="921" y="904"/>
                      <a:pt x="922" y="906"/>
                      <a:pt x="921" y="910"/>
                    </a:cubicBezTo>
                    <a:cubicBezTo>
                      <a:pt x="920" y="914"/>
                      <a:pt x="921" y="918"/>
                      <a:pt x="923" y="922"/>
                    </a:cubicBezTo>
                    <a:cubicBezTo>
                      <a:pt x="925" y="929"/>
                      <a:pt x="927" y="936"/>
                      <a:pt x="928" y="943"/>
                    </a:cubicBezTo>
                    <a:cubicBezTo>
                      <a:pt x="928" y="950"/>
                      <a:pt x="926" y="954"/>
                      <a:pt x="921" y="959"/>
                    </a:cubicBezTo>
                    <a:cubicBezTo>
                      <a:pt x="916" y="963"/>
                      <a:pt x="910" y="966"/>
                      <a:pt x="904" y="963"/>
                    </a:cubicBezTo>
                    <a:cubicBezTo>
                      <a:pt x="901" y="961"/>
                      <a:pt x="899" y="960"/>
                      <a:pt x="896" y="962"/>
                    </a:cubicBezTo>
                    <a:cubicBezTo>
                      <a:pt x="893" y="964"/>
                      <a:pt x="891" y="966"/>
                      <a:pt x="890" y="969"/>
                    </a:cubicBezTo>
                    <a:cubicBezTo>
                      <a:pt x="890" y="974"/>
                      <a:pt x="891" y="981"/>
                      <a:pt x="894" y="985"/>
                    </a:cubicBezTo>
                    <a:cubicBezTo>
                      <a:pt x="896" y="987"/>
                      <a:pt x="898" y="989"/>
                      <a:pt x="899" y="992"/>
                    </a:cubicBezTo>
                    <a:cubicBezTo>
                      <a:pt x="901" y="995"/>
                      <a:pt x="900" y="999"/>
                      <a:pt x="899" y="1002"/>
                    </a:cubicBezTo>
                    <a:cubicBezTo>
                      <a:pt x="898" y="1009"/>
                      <a:pt x="893" y="1015"/>
                      <a:pt x="896" y="1021"/>
                    </a:cubicBezTo>
                    <a:cubicBezTo>
                      <a:pt x="898" y="1028"/>
                      <a:pt x="904" y="1033"/>
                      <a:pt x="908" y="1037"/>
                    </a:cubicBezTo>
                    <a:cubicBezTo>
                      <a:pt x="911" y="1040"/>
                      <a:pt x="916" y="1043"/>
                      <a:pt x="913" y="1047"/>
                    </a:cubicBezTo>
                    <a:cubicBezTo>
                      <a:pt x="911" y="1049"/>
                      <a:pt x="909" y="1052"/>
                      <a:pt x="906" y="1053"/>
                    </a:cubicBezTo>
                    <a:cubicBezTo>
                      <a:pt x="903" y="1055"/>
                      <a:pt x="900" y="1056"/>
                      <a:pt x="897" y="1057"/>
                    </a:cubicBezTo>
                    <a:cubicBezTo>
                      <a:pt x="884" y="1060"/>
                      <a:pt x="881" y="1080"/>
                      <a:pt x="891" y="1087"/>
                    </a:cubicBezTo>
                    <a:cubicBezTo>
                      <a:pt x="897" y="1091"/>
                      <a:pt x="903" y="1095"/>
                      <a:pt x="909" y="1099"/>
                    </a:cubicBezTo>
                    <a:cubicBezTo>
                      <a:pt x="915" y="1104"/>
                      <a:pt x="918" y="1110"/>
                      <a:pt x="919" y="1118"/>
                    </a:cubicBezTo>
                    <a:cubicBezTo>
                      <a:pt x="919" y="1126"/>
                      <a:pt x="921" y="1134"/>
                      <a:pt x="921" y="1142"/>
                    </a:cubicBezTo>
                    <a:cubicBezTo>
                      <a:pt x="921" y="1149"/>
                      <a:pt x="921" y="1155"/>
                      <a:pt x="926" y="1161"/>
                    </a:cubicBezTo>
                    <a:cubicBezTo>
                      <a:pt x="934" y="1172"/>
                      <a:pt x="954" y="1158"/>
                      <a:pt x="957" y="1176"/>
                    </a:cubicBezTo>
                    <a:cubicBezTo>
                      <a:pt x="958" y="1183"/>
                      <a:pt x="959" y="1190"/>
                      <a:pt x="958" y="1197"/>
                    </a:cubicBezTo>
                    <a:cubicBezTo>
                      <a:pt x="958" y="1203"/>
                      <a:pt x="955" y="1206"/>
                      <a:pt x="949" y="1206"/>
                    </a:cubicBezTo>
                    <a:cubicBezTo>
                      <a:pt x="944" y="1206"/>
                      <a:pt x="939" y="1205"/>
                      <a:pt x="935" y="1206"/>
                    </a:cubicBezTo>
                    <a:cubicBezTo>
                      <a:pt x="931" y="1208"/>
                      <a:pt x="931" y="1214"/>
                      <a:pt x="931" y="1218"/>
                    </a:cubicBezTo>
                    <a:cubicBezTo>
                      <a:pt x="932" y="1223"/>
                      <a:pt x="935" y="1228"/>
                      <a:pt x="936" y="1234"/>
                    </a:cubicBezTo>
                    <a:cubicBezTo>
                      <a:pt x="937" y="1242"/>
                      <a:pt x="933" y="1248"/>
                      <a:pt x="929" y="1254"/>
                    </a:cubicBezTo>
                    <a:cubicBezTo>
                      <a:pt x="926" y="1261"/>
                      <a:pt x="922" y="1268"/>
                      <a:pt x="919" y="1274"/>
                    </a:cubicBezTo>
                    <a:cubicBezTo>
                      <a:pt x="915" y="1282"/>
                      <a:pt x="917" y="1286"/>
                      <a:pt x="923" y="1291"/>
                    </a:cubicBezTo>
                    <a:cubicBezTo>
                      <a:pt x="928" y="1296"/>
                      <a:pt x="932" y="1303"/>
                      <a:pt x="933" y="1310"/>
                    </a:cubicBezTo>
                    <a:cubicBezTo>
                      <a:pt x="933" y="1318"/>
                      <a:pt x="928" y="1325"/>
                      <a:pt x="926" y="1332"/>
                    </a:cubicBezTo>
                    <a:cubicBezTo>
                      <a:pt x="921" y="1346"/>
                      <a:pt x="929" y="1358"/>
                      <a:pt x="940" y="1365"/>
                    </a:cubicBezTo>
                    <a:cubicBezTo>
                      <a:pt x="944" y="1367"/>
                      <a:pt x="951" y="1370"/>
                      <a:pt x="952" y="1375"/>
                    </a:cubicBezTo>
                    <a:cubicBezTo>
                      <a:pt x="953" y="1380"/>
                      <a:pt x="948" y="1389"/>
                      <a:pt x="945" y="1394"/>
                    </a:cubicBezTo>
                    <a:cubicBezTo>
                      <a:pt x="941" y="1399"/>
                      <a:pt x="935" y="1401"/>
                      <a:pt x="929" y="1402"/>
                    </a:cubicBezTo>
                    <a:cubicBezTo>
                      <a:pt x="922" y="1403"/>
                      <a:pt x="915" y="1408"/>
                      <a:pt x="920" y="1416"/>
                    </a:cubicBezTo>
                    <a:cubicBezTo>
                      <a:pt x="923" y="1421"/>
                      <a:pt x="930" y="1425"/>
                      <a:pt x="937" y="1425"/>
                    </a:cubicBezTo>
                    <a:cubicBezTo>
                      <a:pt x="944" y="1425"/>
                      <a:pt x="951" y="1424"/>
                      <a:pt x="957" y="1428"/>
                    </a:cubicBezTo>
                    <a:cubicBezTo>
                      <a:pt x="970" y="1436"/>
                      <a:pt x="955" y="1456"/>
                      <a:pt x="948" y="1464"/>
                    </a:cubicBezTo>
                    <a:cubicBezTo>
                      <a:pt x="943" y="1469"/>
                      <a:pt x="940" y="1474"/>
                      <a:pt x="939" y="1481"/>
                    </a:cubicBezTo>
                    <a:cubicBezTo>
                      <a:pt x="939" y="1488"/>
                      <a:pt x="939" y="1495"/>
                      <a:pt x="939" y="1502"/>
                    </a:cubicBezTo>
                    <a:cubicBezTo>
                      <a:pt x="937" y="1517"/>
                      <a:pt x="950" y="1527"/>
                      <a:pt x="963" y="1531"/>
                    </a:cubicBezTo>
                    <a:cubicBezTo>
                      <a:pt x="970" y="1534"/>
                      <a:pt x="974" y="1537"/>
                      <a:pt x="977" y="1543"/>
                    </a:cubicBezTo>
                    <a:cubicBezTo>
                      <a:pt x="980" y="1550"/>
                      <a:pt x="984" y="1556"/>
                      <a:pt x="986" y="1563"/>
                    </a:cubicBezTo>
                    <a:cubicBezTo>
                      <a:pt x="989" y="1570"/>
                      <a:pt x="988" y="1577"/>
                      <a:pt x="987" y="1585"/>
                    </a:cubicBezTo>
                    <a:cubicBezTo>
                      <a:pt x="985" y="1594"/>
                      <a:pt x="985" y="1603"/>
                      <a:pt x="986" y="1612"/>
                    </a:cubicBezTo>
                    <a:cubicBezTo>
                      <a:pt x="987" y="1615"/>
                      <a:pt x="988" y="1619"/>
                      <a:pt x="987" y="1622"/>
                    </a:cubicBezTo>
                    <a:cubicBezTo>
                      <a:pt x="987" y="1625"/>
                      <a:pt x="984" y="1628"/>
                      <a:pt x="984" y="1631"/>
                    </a:cubicBezTo>
                    <a:cubicBezTo>
                      <a:pt x="983" y="1635"/>
                      <a:pt x="983" y="1639"/>
                      <a:pt x="981" y="1643"/>
                    </a:cubicBezTo>
                    <a:cubicBezTo>
                      <a:pt x="979" y="1647"/>
                      <a:pt x="977" y="1651"/>
                      <a:pt x="975" y="1655"/>
                    </a:cubicBezTo>
                    <a:cubicBezTo>
                      <a:pt x="972" y="1662"/>
                      <a:pt x="969" y="1669"/>
                      <a:pt x="969" y="1677"/>
                    </a:cubicBezTo>
                    <a:cubicBezTo>
                      <a:pt x="968" y="1685"/>
                      <a:pt x="972" y="1693"/>
                      <a:pt x="974" y="1701"/>
                    </a:cubicBezTo>
                    <a:cubicBezTo>
                      <a:pt x="976" y="1708"/>
                      <a:pt x="974" y="1712"/>
                      <a:pt x="973" y="1719"/>
                    </a:cubicBezTo>
                    <a:cubicBezTo>
                      <a:pt x="971" y="1726"/>
                      <a:pt x="978" y="1732"/>
                      <a:pt x="980" y="1739"/>
                    </a:cubicBezTo>
                    <a:cubicBezTo>
                      <a:pt x="981" y="1746"/>
                      <a:pt x="984" y="1752"/>
                      <a:pt x="987" y="1759"/>
                    </a:cubicBezTo>
                    <a:cubicBezTo>
                      <a:pt x="990" y="1768"/>
                      <a:pt x="989" y="1777"/>
                      <a:pt x="987" y="1785"/>
                    </a:cubicBezTo>
                    <a:cubicBezTo>
                      <a:pt x="986" y="1793"/>
                      <a:pt x="984" y="1800"/>
                      <a:pt x="982" y="1807"/>
                    </a:cubicBezTo>
                    <a:cubicBezTo>
                      <a:pt x="981" y="1810"/>
                      <a:pt x="981" y="1812"/>
                      <a:pt x="981" y="1815"/>
                    </a:cubicBezTo>
                    <a:cubicBezTo>
                      <a:pt x="981" y="1817"/>
                      <a:pt x="974" y="1817"/>
                      <a:pt x="972" y="1817"/>
                    </a:cubicBezTo>
                    <a:cubicBezTo>
                      <a:pt x="966" y="1815"/>
                      <a:pt x="959" y="1811"/>
                      <a:pt x="953" y="1811"/>
                    </a:cubicBezTo>
                    <a:cubicBezTo>
                      <a:pt x="950" y="1810"/>
                      <a:pt x="946" y="1811"/>
                      <a:pt x="944" y="1809"/>
                    </a:cubicBezTo>
                    <a:cubicBezTo>
                      <a:pt x="942" y="1807"/>
                      <a:pt x="943" y="1803"/>
                      <a:pt x="941" y="1801"/>
                    </a:cubicBezTo>
                    <a:cubicBezTo>
                      <a:pt x="939" y="1796"/>
                      <a:pt x="930" y="1792"/>
                      <a:pt x="925" y="1795"/>
                    </a:cubicBezTo>
                    <a:cubicBezTo>
                      <a:pt x="918" y="1798"/>
                      <a:pt x="921" y="1790"/>
                      <a:pt x="918" y="1786"/>
                    </a:cubicBezTo>
                    <a:cubicBezTo>
                      <a:pt x="914" y="1781"/>
                      <a:pt x="912" y="1789"/>
                      <a:pt x="912" y="1792"/>
                    </a:cubicBezTo>
                    <a:cubicBezTo>
                      <a:pt x="911" y="1798"/>
                      <a:pt x="905" y="1793"/>
                      <a:pt x="904" y="1789"/>
                    </a:cubicBezTo>
                    <a:cubicBezTo>
                      <a:pt x="904" y="1788"/>
                      <a:pt x="904" y="1786"/>
                      <a:pt x="903" y="1784"/>
                    </a:cubicBezTo>
                    <a:cubicBezTo>
                      <a:pt x="902" y="1782"/>
                      <a:pt x="899" y="1783"/>
                      <a:pt x="898" y="1781"/>
                    </a:cubicBezTo>
                    <a:cubicBezTo>
                      <a:pt x="897" y="1780"/>
                      <a:pt x="895" y="1775"/>
                      <a:pt x="893" y="1777"/>
                    </a:cubicBezTo>
                    <a:cubicBezTo>
                      <a:pt x="891" y="1778"/>
                      <a:pt x="893" y="1780"/>
                      <a:pt x="890" y="1779"/>
                    </a:cubicBezTo>
                    <a:cubicBezTo>
                      <a:pt x="887" y="1779"/>
                      <a:pt x="886" y="1779"/>
                      <a:pt x="884" y="1778"/>
                    </a:cubicBezTo>
                    <a:cubicBezTo>
                      <a:pt x="881" y="1778"/>
                      <a:pt x="886" y="1775"/>
                      <a:pt x="886" y="1775"/>
                    </a:cubicBezTo>
                    <a:cubicBezTo>
                      <a:pt x="888" y="1773"/>
                      <a:pt x="875" y="1772"/>
                      <a:pt x="874" y="1772"/>
                    </a:cubicBezTo>
                    <a:cubicBezTo>
                      <a:pt x="871" y="1771"/>
                      <a:pt x="868" y="1769"/>
                      <a:pt x="866" y="1767"/>
                    </a:cubicBezTo>
                    <a:cubicBezTo>
                      <a:pt x="863" y="1765"/>
                      <a:pt x="860" y="1765"/>
                      <a:pt x="857" y="1763"/>
                    </a:cubicBezTo>
                    <a:cubicBezTo>
                      <a:pt x="855" y="1761"/>
                      <a:pt x="852" y="1759"/>
                      <a:pt x="850" y="1758"/>
                    </a:cubicBezTo>
                    <a:cubicBezTo>
                      <a:pt x="846" y="1757"/>
                      <a:pt x="845" y="1753"/>
                      <a:pt x="843" y="1751"/>
                    </a:cubicBezTo>
                    <a:cubicBezTo>
                      <a:pt x="841" y="1748"/>
                      <a:pt x="839" y="1750"/>
                      <a:pt x="835" y="1750"/>
                    </a:cubicBezTo>
                    <a:cubicBezTo>
                      <a:pt x="832" y="1751"/>
                      <a:pt x="829" y="1750"/>
                      <a:pt x="827" y="1748"/>
                    </a:cubicBezTo>
                    <a:cubicBezTo>
                      <a:pt x="824" y="1746"/>
                      <a:pt x="825" y="1744"/>
                      <a:pt x="826" y="1741"/>
                    </a:cubicBezTo>
                    <a:cubicBezTo>
                      <a:pt x="827" y="1740"/>
                      <a:pt x="826" y="1738"/>
                      <a:pt x="826" y="1737"/>
                    </a:cubicBezTo>
                    <a:cubicBezTo>
                      <a:pt x="826" y="1735"/>
                      <a:pt x="827" y="1733"/>
                      <a:pt x="827" y="1730"/>
                    </a:cubicBezTo>
                    <a:cubicBezTo>
                      <a:pt x="827" y="1729"/>
                      <a:pt x="827" y="1728"/>
                      <a:pt x="826" y="1727"/>
                    </a:cubicBezTo>
                    <a:cubicBezTo>
                      <a:pt x="826" y="1726"/>
                      <a:pt x="824" y="1726"/>
                      <a:pt x="823" y="1725"/>
                    </a:cubicBezTo>
                    <a:cubicBezTo>
                      <a:pt x="823" y="1722"/>
                      <a:pt x="827" y="1721"/>
                      <a:pt x="828" y="1719"/>
                    </a:cubicBezTo>
                    <a:cubicBezTo>
                      <a:pt x="829" y="1716"/>
                      <a:pt x="825" y="1714"/>
                      <a:pt x="825" y="1712"/>
                    </a:cubicBezTo>
                    <a:cubicBezTo>
                      <a:pt x="823" y="1708"/>
                      <a:pt x="826" y="1705"/>
                      <a:pt x="826" y="1702"/>
                    </a:cubicBezTo>
                    <a:cubicBezTo>
                      <a:pt x="825" y="1696"/>
                      <a:pt x="820" y="1694"/>
                      <a:pt x="822" y="1688"/>
                    </a:cubicBezTo>
                    <a:cubicBezTo>
                      <a:pt x="823" y="1684"/>
                      <a:pt x="823" y="1682"/>
                      <a:pt x="822" y="1679"/>
                    </a:cubicBezTo>
                    <a:cubicBezTo>
                      <a:pt x="820" y="1674"/>
                      <a:pt x="820" y="1672"/>
                      <a:pt x="821" y="1667"/>
                    </a:cubicBezTo>
                    <a:cubicBezTo>
                      <a:pt x="822" y="1659"/>
                      <a:pt x="821" y="1650"/>
                      <a:pt x="820" y="1642"/>
                    </a:cubicBezTo>
                    <a:cubicBezTo>
                      <a:pt x="819" y="1636"/>
                      <a:pt x="814" y="1632"/>
                      <a:pt x="812" y="1627"/>
                    </a:cubicBezTo>
                    <a:cubicBezTo>
                      <a:pt x="809" y="1621"/>
                      <a:pt x="811" y="1612"/>
                      <a:pt x="812" y="1605"/>
                    </a:cubicBezTo>
                    <a:cubicBezTo>
                      <a:pt x="813" y="1601"/>
                      <a:pt x="811" y="1597"/>
                      <a:pt x="811" y="1593"/>
                    </a:cubicBezTo>
                    <a:cubicBezTo>
                      <a:pt x="811" y="1588"/>
                      <a:pt x="810" y="1583"/>
                      <a:pt x="809" y="1578"/>
                    </a:cubicBezTo>
                    <a:cubicBezTo>
                      <a:pt x="808" y="1573"/>
                      <a:pt x="807" y="1567"/>
                      <a:pt x="802" y="1564"/>
                    </a:cubicBezTo>
                    <a:cubicBezTo>
                      <a:pt x="799" y="1562"/>
                      <a:pt x="796" y="1560"/>
                      <a:pt x="793" y="1560"/>
                    </a:cubicBezTo>
                    <a:cubicBezTo>
                      <a:pt x="789" y="1559"/>
                      <a:pt x="785" y="1561"/>
                      <a:pt x="781" y="1560"/>
                    </a:cubicBezTo>
                    <a:cubicBezTo>
                      <a:pt x="778" y="1559"/>
                      <a:pt x="775" y="1556"/>
                      <a:pt x="773" y="1554"/>
                    </a:cubicBezTo>
                    <a:cubicBezTo>
                      <a:pt x="772" y="1551"/>
                      <a:pt x="769" y="1551"/>
                      <a:pt x="767" y="1551"/>
                    </a:cubicBezTo>
                    <a:cubicBezTo>
                      <a:pt x="758" y="1549"/>
                      <a:pt x="750" y="1545"/>
                      <a:pt x="743" y="1541"/>
                    </a:cubicBezTo>
                    <a:cubicBezTo>
                      <a:pt x="709" y="1526"/>
                      <a:pt x="677" y="1510"/>
                      <a:pt x="643" y="1495"/>
                    </a:cubicBezTo>
                    <a:cubicBezTo>
                      <a:pt x="627" y="1487"/>
                      <a:pt x="610" y="1479"/>
                      <a:pt x="594" y="1471"/>
                    </a:cubicBezTo>
                    <a:cubicBezTo>
                      <a:pt x="586" y="1468"/>
                      <a:pt x="579" y="1464"/>
                      <a:pt x="571" y="1460"/>
                    </a:cubicBezTo>
                    <a:cubicBezTo>
                      <a:pt x="563" y="1456"/>
                      <a:pt x="554" y="1453"/>
                      <a:pt x="546" y="1449"/>
                    </a:cubicBezTo>
                    <a:cubicBezTo>
                      <a:pt x="541" y="1447"/>
                      <a:pt x="532" y="1440"/>
                      <a:pt x="526" y="1442"/>
                    </a:cubicBezTo>
                    <a:cubicBezTo>
                      <a:pt x="522" y="1443"/>
                      <a:pt x="520" y="1444"/>
                      <a:pt x="517" y="1444"/>
                    </a:cubicBezTo>
                    <a:cubicBezTo>
                      <a:pt x="513" y="1443"/>
                      <a:pt x="510" y="1443"/>
                      <a:pt x="505" y="1443"/>
                    </a:cubicBezTo>
                    <a:cubicBezTo>
                      <a:pt x="498" y="1444"/>
                      <a:pt x="493" y="1436"/>
                      <a:pt x="489" y="1444"/>
                    </a:cubicBezTo>
                    <a:cubicBezTo>
                      <a:pt x="485" y="1450"/>
                      <a:pt x="479" y="1446"/>
                      <a:pt x="474" y="1447"/>
                    </a:cubicBezTo>
                    <a:cubicBezTo>
                      <a:pt x="472" y="1448"/>
                      <a:pt x="470" y="1450"/>
                      <a:pt x="469" y="1452"/>
                    </a:cubicBezTo>
                    <a:cubicBezTo>
                      <a:pt x="466" y="1454"/>
                      <a:pt x="462" y="1454"/>
                      <a:pt x="459" y="1455"/>
                    </a:cubicBezTo>
                    <a:cubicBezTo>
                      <a:pt x="455" y="1455"/>
                      <a:pt x="451" y="1454"/>
                      <a:pt x="447" y="1456"/>
                    </a:cubicBezTo>
                    <a:cubicBezTo>
                      <a:pt x="443" y="1458"/>
                      <a:pt x="440" y="1460"/>
                      <a:pt x="436" y="1462"/>
                    </a:cubicBezTo>
                    <a:cubicBezTo>
                      <a:pt x="432" y="1463"/>
                      <a:pt x="429" y="1463"/>
                      <a:pt x="425" y="1463"/>
                    </a:cubicBezTo>
                    <a:cubicBezTo>
                      <a:pt x="422" y="1462"/>
                      <a:pt x="419" y="1460"/>
                      <a:pt x="415" y="1460"/>
                    </a:cubicBezTo>
                    <a:cubicBezTo>
                      <a:pt x="407" y="1461"/>
                      <a:pt x="399" y="1458"/>
                      <a:pt x="392" y="1456"/>
                    </a:cubicBezTo>
                    <a:cubicBezTo>
                      <a:pt x="384" y="1455"/>
                      <a:pt x="376" y="1455"/>
                      <a:pt x="369" y="1454"/>
                    </a:cubicBezTo>
                    <a:cubicBezTo>
                      <a:pt x="362" y="1454"/>
                      <a:pt x="355" y="1455"/>
                      <a:pt x="348" y="1453"/>
                    </a:cubicBezTo>
                    <a:cubicBezTo>
                      <a:pt x="342" y="1451"/>
                      <a:pt x="339" y="1447"/>
                      <a:pt x="334" y="1444"/>
                    </a:cubicBezTo>
                    <a:cubicBezTo>
                      <a:pt x="329" y="1441"/>
                      <a:pt x="324" y="1442"/>
                      <a:pt x="319" y="1443"/>
                    </a:cubicBezTo>
                    <a:cubicBezTo>
                      <a:pt x="312" y="1445"/>
                      <a:pt x="306" y="1441"/>
                      <a:pt x="300" y="1438"/>
                    </a:cubicBezTo>
                    <a:cubicBezTo>
                      <a:pt x="293" y="1436"/>
                      <a:pt x="285" y="1434"/>
                      <a:pt x="278" y="1436"/>
                    </a:cubicBezTo>
                    <a:cubicBezTo>
                      <a:pt x="262" y="1440"/>
                      <a:pt x="246" y="1444"/>
                      <a:pt x="229" y="1448"/>
                    </a:cubicBezTo>
                    <a:cubicBezTo>
                      <a:pt x="214" y="1452"/>
                      <a:pt x="199" y="1455"/>
                      <a:pt x="184" y="1461"/>
                    </a:cubicBezTo>
                    <a:cubicBezTo>
                      <a:pt x="171" y="1466"/>
                      <a:pt x="158" y="1472"/>
                      <a:pt x="151" y="1485"/>
                    </a:cubicBezTo>
                    <a:cubicBezTo>
                      <a:pt x="148" y="1491"/>
                      <a:pt x="144" y="1498"/>
                      <a:pt x="142" y="1504"/>
                    </a:cubicBezTo>
                    <a:cubicBezTo>
                      <a:pt x="139" y="1509"/>
                      <a:pt x="142" y="1516"/>
                      <a:pt x="135" y="1518"/>
                    </a:cubicBezTo>
                    <a:cubicBezTo>
                      <a:pt x="130" y="1520"/>
                      <a:pt x="126" y="1522"/>
                      <a:pt x="121" y="1525"/>
                    </a:cubicBezTo>
                    <a:cubicBezTo>
                      <a:pt x="119" y="1526"/>
                      <a:pt x="118" y="1528"/>
                      <a:pt x="115" y="1529"/>
                    </a:cubicBezTo>
                    <a:cubicBezTo>
                      <a:pt x="114" y="1529"/>
                      <a:pt x="111" y="1530"/>
                      <a:pt x="113" y="1532"/>
                    </a:cubicBezTo>
                    <a:cubicBezTo>
                      <a:pt x="112" y="1533"/>
                      <a:pt x="110" y="1532"/>
                      <a:pt x="109" y="1533"/>
                    </a:cubicBezTo>
                    <a:cubicBezTo>
                      <a:pt x="108" y="1535"/>
                      <a:pt x="110" y="1537"/>
                      <a:pt x="109" y="1539"/>
                    </a:cubicBezTo>
                    <a:cubicBezTo>
                      <a:pt x="108" y="1544"/>
                      <a:pt x="105" y="1548"/>
                      <a:pt x="102" y="1551"/>
                    </a:cubicBezTo>
                    <a:cubicBezTo>
                      <a:pt x="100" y="1554"/>
                      <a:pt x="97" y="1556"/>
                      <a:pt x="95" y="1560"/>
                    </a:cubicBezTo>
                    <a:cubicBezTo>
                      <a:pt x="94" y="1562"/>
                      <a:pt x="95" y="1564"/>
                      <a:pt x="94" y="1566"/>
                    </a:cubicBezTo>
                    <a:cubicBezTo>
                      <a:pt x="93" y="1568"/>
                      <a:pt x="90" y="1570"/>
                      <a:pt x="89" y="1572"/>
                    </a:cubicBezTo>
                    <a:cubicBezTo>
                      <a:pt x="81" y="1550"/>
                      <a:pt x="76" y="1526"/>
                      <a:pt x="67" y="1504"/>
                    </a:cubicBezTo>
                    <a:cubicBezTo>
                      <a:pt x="63" y="1493"/>
                      <a:pt x="60" y="1482"/>
                      <a:pt x="57" y="1471"/>
                    </a:cubicBezTo>
                    <a:cubicBezTo>
                      <a:pt x="53" y="1458"/>
                      <a:pt x="49" y="1445"/>
                      <a:pt x="46" y="1433"/>
                    </a:cubicBezTo>
                    <a:cubicBezTo>
                      <a:pt x="42" y="1421"/>
                      <a:pt x="39" y="1410"/>
                      <a:pt x="36" y="1398"/>
                    </a:cubicBezTo>
                    <a:cubicBezTo>
                      <a:pt x="32" y="1387"/>
                      <a:pt x="30" y="1375"/>
                      <a:pt x="26" y="1364"/>
                    </a:cubicBezTo>
                    <a:cubicBezTo>
                      <a:pt x="23" y="1353"/>
                      <a:pt x="20" y="1342"/>
                      <a:pt x="15" y="1332"/>
                    </a:cubicBezTo>
                    <a:cubicBezTo>
                      <a:pt x="10" y="1320"/>
                      <a:pt x="5" y="1308"/>
                      <a:pt x="0" y="1297"/>
                    </a:cubicBezTo>
                    <a:cubicBezTo>
                      <a:pt x="2" y="1295"/>
                      <a:pt x="6" y="1295"/>
                      <a:pt x="8" y="1293"/>
                    </a:cubicBezTo>
                    <a:cubicBezTo>
                      <a:pt x="11" y="1290"/>
                      <a:pt x="13" y="1288"/>
                      <a:pt x="16" y="1287"/>
                    </a:cubicBezTo>
                    <a:cubicBezTo>
                      <a:pt x="20" y="1285"/>
                      <a:pt x="23" y="1284"/>
                      <a:pt x="26" y="1283"/>
                    </a:cubicBezTo>
                    <a:cubicBezTo>
                      <a:pt x="31" y="1281"/>
                      <a:pt x="30" y="1282"/>
                      <a:pt x="34" y="1284"/>
                    </a:cubicBezTo>
                    <a:cubicBezTo>
                      <a:pt x="40" y="1287"/>
                      <a:pt x="47" y="1288"/>
                      <a:pt x="53" y="1288"/>
                    </a:cubicBezTo>
                    <a:cubicBezTo>
                      <a:pt x="61" y="1288"/>
                      <a:pt x="70" y="1289"/>
                      <a:pt x="77" y="1286"/>
                    </a:cubicBezTo>
                    <a:cubicBezTo>
                      <a:pt x="88" y="1282"/>
                      <a:pt x="100" y="1271"/>
                      <a:pt x="103" y="1260"/>
                    </a:cubicBezTo>
                    <a:cubicBezTo>
                      <a:pt x="107" y="1244"/>
                      <a:pt x="105" y="1226"/>
                      <a:pt x="106" y="1209"/>
                    </a:cubicBezTo>
                    <a:cubicBezTo>
                      <a:pt x="106" y="1206"/>
                      <a:pt x="107" y="1203"/>
                      <a:pt x="105" y="1200"/>
                    </a:cubicBezTo>
                    <a:cubicBezTo>
                      <a:pt x="104" y="1197"/>
                      <a:pt x="101" y="1196"/>
                      <a:pt x="102" y="1193"/>
                    </a:cubicBezTo>
                    <a:cubicBezTo>
                      <a:pt x="106" y="1186"/>
                      <a:pt x="105" y="1179"/>
                      <a:pt x="105" y="1172"/>
                    </a:cubicBezTo>
                    <a:cubicBezTo>
                      <a:pt x="105" y="1153"/>
                      <a:pt x="106" y="1135"/>
                      <a:pt x="106" y="1117"/>
                    </a:cubicBezTo>
                    <a:cubicBezTo>
                      <a:pt x="106" y="1099"/>
                      <a:pt x="107" y="1082"/>
                      <a:pt x="107" y="1064"/>
                    </a:cubicBezTo>
                    <a:cubicBezTo>
                      <a:pt x="108" y="1062"/>
                      <a:pt x="107" y="1040"/>
                      <a:pt x="111" y="1041"/>
                    </a:cubicBezTo>
                    <a:cubicBezTo>
                      <a:pt x="109" y="1038"/>
                      <a:pt x="113" y="1038"/>
                      <a:pt x="114" y="1036"/>
                    </a:cubicBezTo>
                    <a:cubicBezTo>
                      <a:pt x="117" y="1033"/>
                      <a:pt x="120" y="1030"/>
                      <a:pt x="123" y="1027"/>
                    </a:cubicBezTo>
                    <a:cubicBezTo>
                      <a:pt x="129" y="1021"/>
                      <a:pt x="135" y="1015"/>
                      <a:pt x="141" y="1008"/>
                    </a:cubicBezTo>
                    <a:cubicBezTo>
                      <a:pt x="153" y="996"/>
                      <a:pt x="165" y="983"/>
                      <a:pt x="177" y="971"/>
                    </a:cubicBezTo>
                    <a:cubicBezTo>
                      <a:pt x="183" y="965"/>
                      <a:pt x="189" y="960"/>
                      <a:pt x="194" y="954"/>
                    </a:cubicBezTo>
                    <a:cubicBezTo>
                      <a:pt x="196" y="952"/>
                      <a:pt x="198" y="949"/>
                      <a:pt x="200" y="947"/>
                    </a:cubicBezTo>
                    <a:cubicBezTo>
                      <a:pt x="203" y="945"/>
                      <a:pt x="205" y="944"/>
                      <a:pt x="208" y="941"/>
                    </a:cubicBezTo>
                    <a:cubicBezTo>
                      <a:pt x="212" y="935"/>
                      <a:pt x="218" y="930"/>
                      <a:pt x="223" y="925"/>
                    </a:cubicBezTo>
                    <a:cubicBezTo>
                      <a:pt x="230" y="918"/>
                      <a:pt x="236" y="912"/>
                      <a:pt x="243" y="906"/>
                    </a:cubicBezTo>
                    <a:cubicBezTo>
                      <a:pt x="268" y="883"/>
                      <a:pt x="291" y="857"/>
                      <a:pt x="315" y="833"/>
                    </a:cubicBezTo>
                    <a:cubicBezTo>
                      <a:pt x="328" y="821"/>
                      <a:pt x="341" y="808"/>
                      <a:pt x="354" y="796"/>
                    </a:cubicBezTo>
                    <a:cubicBezTo>
                      <a:pt x="359" y="790"/>
                      <a:pt x="365" y="784"/>
                      <a:pt x="371" y="778"/>
                    </a:cubicBezTo>
                    <a:cubicBezTo>
                      <a:pt x="375" y="773"/>
                      <a:pt x="380" y="765"/>
                      <a:pt x="386" y="763"/>
                    </a:cubicBezTo>
                  </a:path>
                </a:pathLst>
              </a:custGeom>
              <a:solidFill>
                <a:srgbClr val="B4C3A7"/>
              </a:solidFill>
              <a:ln w="38100">
                <a:solidFill>
                  <a:srgbClr val="504F2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3" name="Freeform 11"/>
              <p:cNvSpPr>
                <a:spLocks/>
              </p:cNvSpPr>
              <p:nvPr/>
            </p:nvSpPr>
            <p:spPr bwMode="auto">
              <a:xfrm>
                <a:off x="3774" y="392"/>
                <a:ext cx="1389" cy="1170"/>
              </a:xfrm>
              <a:custGeom>
                <a:avLst/>
                <a:gdLst>
                  <a:gd name="T0" fmla="*/ 837 w 1518"/>
                  <a:gd name="T1" fmla="*/ 673 h 1278"/>
                  <a:gd name="T2" fmla="*/ 826 w 1518"/>
                  <a:gd name="T3" fmla="*/ 727 h 1278"/>
                  <a:gd name="T4" fmla="*/ 814 w 1518"/>
                  <a:gd name="T5" fmla="*/ 742 h 1278"/>
                  <a:gd name="T6" fmla="*/ 777 w 1518"/>
                  <a:gd name="T7" fmla="*/ 739 h 1278"/>
                  <a:gd name="T8" fmla="*/ 735 w 1518"/>
                  <a:gd name="T9" fmla="*/ 709 h 1278"/>
                  <a:gd name="T10" fmla="*/ 695 w 1518"/>
                  <a:gd name="T11" fmla="*/ 749 h 1278"/>
                  <a:gd name="T12" fmla="*/ 654 w 1518"/>
                  <a:gd name="T13" fmla="*/ 788 h 1278"/>
                  <a:gd name="T14" fmla="*/ 603 w 1518"/>
                  <a:gd name="T15" fmla="*/ 798 h 1278"/>
                  <a:gd name="T16" fmla="*/ 578 w 1518"/>
                  <a:gd name="T17" fmla="*/ 764 h 1278"/>
                  <a:gd name="T18" fmla="*/ 546 w 1518"/>
                  <a:gd name="T19" fmla="*/ 758 h 1278"/>
                  <a:gd name="T20" fmla="*/ 509 w 1518"/>
                  <a:gd name="T21" fmla="*/ 757 h 1278"/>
                  <a:gd name="T22" fmla="*/ 485 w 1518"/>
                  <a:gd name="T23" fmla="*/ 752 h 1278"/>
                  <a:gd name="T24" fmla="*/ 448 w 1518"/>
                  <a:gd name="T25" fmla="*/ 734 h 1278"/>
                  <a:gd name="T26" fmla="*/ 423 w 1518"/>
                  <a:gd name="T27" fmla="*/ 720 h 1278"/>
                  <a:gd name="T28" fmla="*/ 416 w 1518"/>
                  <a:gd name="T29" fmla="*/ 696 h 1278"/>
                  <a:gd name="T30" fmla="*/ 429 w 1518"/>
                  <a:gd name="T31" fmla="*/ 653 h 1278"/>
                  <a:gd name="T32" fmla="*/ 348 w 1518"/>
                  <a:gd name="T33" fmla="*/ 597 h 1278"/>
                  <a:gd name="T34" fmla="*/ 306 w 1518"/>
                  <a:gd name="T35" fmla="*/ 580 h 1278"/>
                  <a:gd name="T36" fmla="*/ 275 w 1518"/>
                  <a:gd name="T37" fmla="*/ 569 h 1278"/>
                  <a:gd name="T38" fmla="*/ 215 w 1518"/>
                  <a:gd name="T39" fmla="*/ 570 h 1278"/>
                  <a:gd name="T40" fmla="*/ 156 w 1518"/>
                  <a:gd name="T41" fmla="*/ 560 h 1278"/>
                  <a:gd name="T42" fmla="*/ 110 w 1518"/>
                  <a:gd name="T43" fmla="*/ 549 h 1278"/>
                  <a:gd name="T44" fmla="*/ 87 w 1518"/>
                  <a:gd name="T45" fmla="*/ 515 h 1278"/>
                  <a:gd name="T46" fmla="*/ 52 w 1518"/>
                  <a:gd name="T47" fmla="*/ 471 h 1278"/>
                  <a:gd name="T48" fmla="*/ 5 w 1518"/>
                  <a:gd name="T49" fmla="*/ 442 h 1278"/>
                  <a:gd name="T50" fmla="*/ 8 w 1518"/>
                  <a:gd name="T51" fmla="*/ 382 h 1278"/>
                  <a:gd name="T52" fmla="*/ 57 w 1518"/>
                  <a:gd name="T53" fmla="*/ 330 h 1278"/>
                  <a:gd name="T54" fmla="*/ 83 w 1518"/>
                  <a:gd name="T55" fmla="*/ 287 h 1278"/>
                  <a:gd name="T56" fmla="*/ 105 w 1518"/>
                  <a:gd name="T57" fmla="*/ 261 h 1278"/>
                  <a:gd name="T58" fmla="*/ 282 w 1518"/>
                  <a:gd name="T59" fmla="*/ 157 h 1278"/>
                  <a:gd name="T60" fmla="*/ 510 w 1518"/>
                  <a:gd name="T61" fmla="*/ 22 h 1278"/>
                  <a:gd name="T62" fmla="*/ 524 w 1518"/>
                  <a:gd name="T63" fmla="*/ 16 h 1278"/>
                  <a:gd name="T64" fmla="*/ 533 w 1518"/>
                  <a:gd name="T65" fmla="*/ 54 h 1278"/>
                  <a:gd name="T66" fmla="*/ 552 w 1518"/>
                  <a:gd name="T67" fmla="*/ 87 h 1278"/>
                  <a:gd name="T68" fmla="*/ 567 w 1518"/>
                  <a:gd name="T69" fmla="*/ 100 h 1278"/>
                  <a:gd name="T70" fmla="*/ 590 w 1518"/>
                  <a:gd name="T71" fmla="*/ 125 h 1278"/>
                  <a:gd name="T72" fmla="*/ 598 w 1518"/>
                  <a:gd name="T73" fmla="*/ 152 h 1278"/>
                  <a:gd name="T74" fmla="*/ 636 w 1518"/>
                  <a:gd name="T75" fmla="*/ 175 h 1278"/>
                  <a:gd name="T76" fmla="*/ 677 w 1518"/>
                  <a:gd name="T77" fmla="*/ 185 h 1278"/>
                  <a:gd name="T78" fmla="*/ 709 w 1518"/>
                  <a:gd name="T79" fmla="*/ 218 h 1278"/>
                  <a:gd name="T80" fmla="*/ 732 w 1518"/>
                  <a:gd name="T81" fmla="*/ 228 h 1278"/>
                  <a:gd name="T82" fmla="*/ 748 w 1518"/>
                  <a:gd name="T83" fmla="*/ 243 h 1278"/>
                  <a:gd name="T84" fmla="*/ 763 w 1518"/>
                  <a:gd name="T85" fmla="*/ 270 h 1278"/>
                  <a:gd name="T86" fmla="*/ 788 w 1518"/>
                  <a:gd name="T87" fmla="*/ 294 h 1278"/>
                  <a:gd name="T88" fmla="*/ 796 w 1518"/>
                  <a:gd name="T89" fmla="*/ 323 h 1278"/>
                  <a:gd name="T90" fmla="*/ 797 w 1518"/>
                  <a:gd name="T91" fmla="*/ 352 h 1278"/>
                  <a:gd name="T92" fmla="*/ 802 w 1518"/>
                  <a:gd name="T93" fmla="*/ 359 h 1278"/>
                  <a:gd name="T94" fmla="*/ 833 w 1518"/>
                  <a:gd name="T95" fmla="*/ 372 h 1278"/>
                  <a:gd name="T96" fmla="*/ 839 w 1518"/>
                  <a:gd name="T97" fmla="*/ 395 h 1278"/>
                  <a:gd name="T98" fmla="*/ 862 w 1518"/>
                  <a:gd name="T99" fmla="*/ 407 h 1278"/>
                  <a:gd name="T100" fmla="*/ 879 w 1518"/>
                  <a:gd name="T101" fmla="*/ 412 h 1278"/>
                  <a:gd name="T102" fmla="*/ 867 w 1518"/>
                  <a:gd name="T103" fmla="*/ 428 h 1278"/>
                  <a:gd name="T104" fmla="*/ 889 w 1518"/>
                  <a:gd name="T105" fmla="*/ 433 h 1278"/>
                  <a:gd name="T106" fmla="*/ 915 w 1518"/>
                  <a:gd name="T107" fmla="*/ 428 h 1278"/>
                  <a:gd name="T108" fmla="*/ 942 w 1518"/>
                  <a:gd name="T109" fmla="*/ 445 h 1278"/>
                  <a:gd name="T110" fmla="*/ 974 w 1518"/>
                  <a:gd name="T111" fmla="*/ 436 h 1278"/>
                  <a:gd name="T112" fmla="*/ 953 w 1518"/>
                  <a:gd name="T113" fmla="*/ 456 h 1278"/>
                  <a:gd name="T114" fmla="*/ 950 w 1518"/>
                  <a:gd name="T115" fmla="*/ 473 h 1278"/>
                  <a:gd name="T116" fmla="*/ 939 w 1518"/>
                  <a:gd name="T117" fmla="*/ 498 h 1278"/>
                  <a:gd name="T118" fmla="*/ 853 w 1518"/>
                  <a:gd name="T119" fmla="*/ 645 h 127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518"/>
                  <a:gd name="T181" fmla="*/ 0 h 1278"/>
                  <a:gd name="T182" fmla="*/ 1518 w 1518"/>
                  <a:gd name="T183" fmla="*/ 1278 h 127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518" h="1278">
                    <a:moveTo>
                      <a:pt x="1331" y="1002"/>
                    </a:moveTo>
                    <a:cubicBezTo>
                      <a:pt x="1329" y="1004"/>
                      <a:pt x="1328" y="1008"/>
                      <a:pt x="1326" y="1010"/>
                    </a:cubicBezTo>
                    <a:cubicBezTo>
                      <a:pt x="1324" y="1014"/>
                      <a:pt x="1322" y="1018"/>
                      <a:pt x="1320" y="1021"/>
                    </a:cubicBezTo>
                    <a:cubicBezTo>
                      <a:pt x="1315" y="1030"/>
                      <a:pt x="1310" y="1038"/>
                      <a:pt x="1305" y="1046"/>
                    </a:cubicBezTo>
                    <a:cubicBezTo>
                      <a:pt x="1296" y="1063"/>
                      <a:pt x="1285" y="1079"/>
                      <a:pt x="1277" y="1096"/>
                    </a:cubicBezTo>
                    <a:cubicBezTo>
                      <a:pt x="1275" y="1101"/>
                      <a:pt x="1272" y="1101"/>
                      <a:pt x="1276" y="1105"/>
                    </a:cubicBezTo>
                    <a:cubicBezTo>
                      <a:pt x="1280" y="1108"/>
                      <a:pt x="1283" y="1111"/>
                      <a:pt x="1287" y="1115"/>
                    </a:cubicBezTo>
                    <a:cubicBezTo>
                      <a:pt x="1292" y="1119"/>
                      <a:pt x="1291" y="1123"/>
                      <a:pt x="1289" y="1129"/>
                    </a:cubicBezTo>
                    <a:cubicBezTo>
                      <a:pt x="1288" y="1133"/>
                      <a:pt x="1284" y="1142"/>
                      <a:pt x="1287" y="1146"/>
                    </a:cubicBezTo>
                    <a:cubicBezTo>
                      <a:pt x="1285" y="1147"/>
                      <a:pt x="1283" y="1149"/>
                      <a:pt x="1281" y="1150"/>
                    </a:cubicBezTo>
                    <a:cubicBezTo>
                      <a:pt x="1280" y="1151"/>
                      <a:pt x="1278" y="1151"/>
                      <a:pt x="1276" y="1151"/>
                    </a:cubicBezTo>
                    <a:cubicBezTo>
                      <a:pt x="1274" y="1152"/>
                      <a:pt x="1272" y="1153"/>
                      <a:pt x="1270" y="1154"/>
                    </a:cubicBezTo>
                    <a:cubicBezTo>
                      <a:pt x="1268" y="1154"/>
                      <a:pt x="1266" y="1154"/>
                      <a:pt x="1264" y="1156"/>
                    </a:cubicBezTo>
                    <a:cubicBezTo>
                      <a:pt x="1261" y="1161"/>
                      <a:pt x="1257" y="1164"/>
                      <a:pt x="1255" y="1168"/>
                    </a:cubicBezTo>
                    <a:cubicBezTo>
                      <a:pt x="1251" y="1173"/>
                      <a:pt x="1249" y="1179"/>
                      <a:pt x="1246" y="1184"/>
                    </a:cubicBezTo>
                    <a:cubicBezTo>
                      <a:pt x="1235" y="1171"/>
                      <a:pt x="1223" y="1160"/>
                      <a:pt x="1211" y="1148"/>
                    </a:cubicBezTo>
                    <a:cubicBezTo>
                      <a:pt x="1205" y="1142"/>
                      <a:pt x="1200" y="1136"/>
                      <a:pt x="1194" y="1131"/>
                    </a:cubicBezTo>
                    <a:cubicBezTo>
                      <a:pt x="1187" y="1124"/>
                      <a:pt x="1180" y="1119"/>
                      <a:pt x="1174" y="1112"/>
                    </a:cubicBezTo>
                    <a:cubicBezTo>
                      <a:pt x="1169" y="1106"/>
                      <a:pt x="1165" y="1100"/>
                      <a:pt x="1159" y="1096"/>
                    </a:cubicBezTo>
                    <a:cubicBezTo>
                      <a:pt x="1153" y="1091"/>
                      <a:pt x="1149" y="1098"/>
                      <a:pt x="1146" y="1101"/>
                    </a:cubicBezTo>
                    <a:cubicBezTo>
                      <a:pt x="1140" y="1107"/>
                      <a:pt x="1135" y="1113"/>
                      <a:pt x="1129" y="1118"/>
                    </a:cubicBezTo>
                    <a:cubicBezTo>
                      <a:pt x="1123" y="1122"/>
                      <a:pt x="1120" y="1129"/>
                      <a:pt x="1114" y="1133"/>
                    </a:cubicBezTo>
                    <a:cubicBezTo>
                      <a:pt x="1109" y="1138"/>
                      <a:pt x="1104" y="1143"/>
                      <a:pt x="1099" y="1147"/>
                    </a:cubicBezTo>
                    <a:cubicBezTo>
                      <a:pt x="1094" y="1152"/>
                      <a:pt x="1087" y="1157"/>
                      <a:pt x="1084" y="1163"/>
                    </a:cubicBezTo>
                    <a:cubicBezTo>
                      <a:pt x="1081" y="1169"/>
                      <a:pt x="1074" y="1172"/>
                      <a:pt x="1069" y="1177"/>
                    </a:cubicBezTo>
                    <a:cubicBezTo>
                      <a:pt x="1063" y="1182"/>
                      <a:pt x="1057" y="1188"/>
                      <a:pt x="1051" y="1195"/>
                    </a:cubicBezTo>
                    <a:cubicBezTo>
                      <a:pt x="1046" y="1200"/>
                      <a:pt x="1042" y="1206"/>
                      <a:pt x="1036" y="1210"/>
                    </a:cubicBezTo>
                    <a:cubicBezTo>
                      <a:pt x="1029" y="1214"/>
                      <a:pt x="1025" y="1221"/>
                      <a:pt x="1019" y="1227"/>
                    </a:cubicBezTo>
                    <a:cubicBezTo>
                      <a:pt x="1007" y="1239"/>
                      <a:pt x="994" y="1251"/>
                      <a:pt x="982" y="1263"/>
                    </a:cubicBezTo>
                    <a:cubicBezTo>
                      <a:pt x="978" y="1267"/>
                      <a:pt x="969" y="1272"/>
                      <a:pt x="967" y="1278"/>
                    </a:cubicBezTo>
                    <a:cubicBezTo>
                      <a:pt x="962" y="1273"/>
                      <a:pt x="956" y="1269"/>
                      <a:pt x="951" y="1263"/>
                    </a:cubicBezTo>
                    <a:cubicBezTo>
                      <a:pt x="946" y="1257"/>
                      <a:pt x="944" y="1249"/>
                      <a:pt x="940" y="1242"/>
                    </a:cubicBezTo>
                    <a:cubicBezTo>
                      <a:pt x="937" y="1234"/>
                      <a:pt x="933" y="1227"/>
                      <a:pt x="929" y="1219"/>
                    </a:cubicBezTo>
                    <a:cubicBezTo>
                      <a:pt x="928" y="1216"/>
                      <a:pt x="925" y="1215"/>
                      <a:pt x="923" y="1212"/>
                    </a:cubicBezTo>
                    <a:cubicBezTo>
                      <a:pt x="920" y="1209"/>
                      <a:pt x="917" y="1205"/>
                      <a:pt x="914" y="1202"/>
                    </a:cubicBezTo>
                    <a:cubicBezTo>
                      <a:pt x="910" y="1196"/>
                      <a:pt x="907" y="1190"/>
                      <a:pt x="902" y="1187"/>
                    </a:cubicBezTo>
                    <a:cubicBezTo>
                      <a:pt x="899" y="1185"/>
                      <a:pt x="895" y="1183"/>
                      <a:pt x="892" y="1182"/>
                    </a:cubicBezTo>
                    <a:cubicBezTo>
                      <a:pt x="887" y="1180"/>
                      <a:pt x="883" y="1182"/>
                      <a:pt x="878" y="1181"/>
                    </a:cubicBezTo>
                    <a:cubicBezTo>
                      <a:pt x="871" y="1180"/>
                      <a:pt x="865" y="1176"/>
                      <a:pt x="858" y="1175"/>
                    </a:cubicBezTo>
                    <a:cubicBezTo>
                      <a:pt x="855" y="1175"/>
                      <a:pt x="853" y="1177"/>
                      <a:pt x="851" y="1177"/>
                    </a:cubicBezTo>
                    <a:cubicBezTo>
                      <a:pt x="846" y="1177"/>
                      <a:pt x="842" y="1177"/>
                      <a:pt x="837" y="1176"/>
                    </a:cubicBezTo>
                    <a:cubicBezTo>
                      <a:pt x="831" y="1176"/>
                      <a:pt x="825" y="1173"/>
                      <a:pt x="819" y="1173"/>
                    </a:cubicBezTo>
                    <a:cubicBezTo>
                      <a:pt x="815" y="1173"/>
                      <a:pt x="813" y="1175"/>
                      <a:pt x="809" y="1176"/>
                    </a:cubicBezTo>
                    <a:cubicBezTo>
                      <a:pt x="805" y="1177"/>
                      <a:pt x="799" y="1176"/>
                      <a:pt x="794" y="1176"/>
                    </a:cubicBezTo>
                    <a:cubicBezTo>
                      <a:pt x="791" y="1175"/>
                      <a:pt x="789" y="1175"/>
                      <a:pt x="786" y="1177"/>
                    </a:cubicBezTo>
                    <a:cubicBezTo>
                      <a:pt x="783" y="1179"/>
                      <a:pt x="781" y="1179"/>
                      <a:pt x="777" y="1178"/>
                    </a:cubicBezTo>
                    <a:cubicBezTo>
                      <a:pt x="774" y="1177"/>
                      <a:pt x="772" y="1175"/>
                      <a:pt x="769" y="1173"/>
                    </a:cubicBezTo>
                    <a:cubicBezTo>
                      <a:pt x="765" y="1171"/>
                      <a:pt x="760" y="1170"/>
                      <a:pt x="756" y="1169"/>
                    </a:cubicBezTo>
                    <a:cubicBezTo>
                      <a:pt x="753" y="1168"/>
                      <a:pt x="751" y="1171"/>
                      <a:pt x="749" y="1171"/>
                    </a:cubicBezTo>
                    <a:cubicBezTo>
                      <a:pt x="745" y="1171"/>
                      <a:pt x="742" y="1169"/>
                      <a:pt x="739" y="1168"/>
                    </a:cubicBezTo>
                    <a:cubicBezTo>
                      <a:pt x="731" y="1167"/>
                      <a:pt x="724" y="1166"/>
                      <a:pt x="719" y="1160"/>
                    </a:cubicBezTo>
                    <a:cubicBezTo>
                      <a:pt x="714" y="1155"/>
                      <a:pt x="708" y="1132"/>
                      <a:pt x="699" y="1141"/>
                    </a:cubicBezTo>
                    <a:cubicBezTo>
                      <a:pt x="697" y="1144"/>
                      <a:pt x="696" y="1147"/>
                      <a:pt x="694" y="1150"/>
                    </a:cubicBezTo>
                    <a:cubicBezTo>
                      <a:pt x="687" y="1145"/>
                      <a:pt x="681" y="1140"/>
                      <a:pt x="675" y="1135"/>
                    </a:cubicBezTo>
                    <a:cubicBezTo>
                      <a:pt x="672" y="1132"/>
                      <a:pt x="669" y="1129"/>
                      <a:pt x="666" y="1127"/>
                    </a:cubicBezTo>
                    <a:cubicBezTo>
                      <a:pt x="663" y="1125"/>
                      <a:pt x="660" y="1123"/>
                      <a:pt x="659" y="1121"/>
                    </a:cubicBezTo>
                    <a:cubicBezTo>
                      <a:pt x="658" y="1118"/>
                      <a:pt x="659" y="1115"/>
                      <a:pt x="660" y="1113"/>
                    </a:cubicBezTo>
                    <a:cubicBezTo>
                      <a:pt x="661" y="1110"/>
                      <a:pt x="661" y="1106"/>
                      <a:pt x="661" y="1103"/>
                    </a:cubicBezTo>
                    <a:cubicBezTo>
                      <a:pt x="661" y="1095"/>
                      <a:pt x="656" y="1095"/>
                      <a:pt x="651" y="1090"/>
                    </a:cubicBezTo>
                    <a:cubicBezTo>
                      <a:pt x="649" y="1088"/>
                      <a:pt x="649" y="1085"/>
                      <a:pt x="648" y="1082"/>
                    </a:cubicBezTo>
                    <a:cubicBezTo>
                      <a:pt x="646" y="1079"/>
                      <a:pt x="645" y="1075"/>
                      <a:pt x="645" y="1071"/>
                    </a:cubicBezTo>
                    <a:cubicBezTo>
                      <a:pt x="644" y="1063"/>
                      <a:pt x="649" y="1055"/>
                      <a:pt x="652" y="1047"/>
                    </a:cubicBezTo>
                    <a:cubicBezTo>
                      <a:pt x="653" y="1041"/>
                      <a:pt x="659" y="1038"/>
                      <a:pt x="663" y="1034"/>
                    </a:cubicBezTo>
                    <a:cubicBezTo>
                      <a:pt x="667" y="1029"/>
                      <a:pt x="670" y="1022"/>
                      <a:pt x="670" y="1016"/>
                    </a:cubicBezTo>
                    <a:cubicBezTo>
                      <a:pt x="670" y="979"/>
                      <a:pt x="618" y="986"/>
                      <a:pt x="597" y="971"/>
                    </a:cubicBezTo>
                    <a:cubicBezTo>
                      <a:pt x="590" y="967"/>
                      <a:pt x="585" y="962"/>
                      <a:pt x="580" y="957"/>
                    </a:cubicBezTo>
                    <a:cubicBezTo>
                      <a:pt x="573" y="952"/>
                      <a:pt x="566" y="946"/>
                      <a:pt x="561" y="940"/>
                    </a:cubicBezTo>
                    <a:cubicBezTo>
                      <a:pt x="555" y="935"/>
                      <a:pt x="549" y="932"/>
                      <a:pt x="542" y="929"/>
                    </a:cubicBezTo>
                    <a:cubicBezTo>
                      <a:pt x="534" y="925"/>
                      <a:pt x="526" y="922"/>
                      <a:pt x="518" y="919"/>
                    </a:cubicBezTo>
                    <a:cubicBezTo>
                      <a:pt x="515" y="919"/>
                      <a:pt x="512" y="919"/>
                      <a:pt x="508" y="919"/>
                    </a:cubicBezTo>
                    <a:cubicBezTo>
                      <a:pt x="504" y="919"/>
                      <a:pt x="502" y="917"/>
                      <a:pt x="499" y="915"/>
                    </a:cubicBezTo>
                    <a:cubicBezTo>
                      <a:pt x="492" y="910"/>
                      <a:pt x="484" y="906"/>
                      <a:pt x="476" y="902"/>
                    </a:cubicBezTo>
                    <a:cubicBezTo>
                      <a:pt x="471" y="900"/>
                      <a:pt x="466" y="899"/>
                      <a:pt x="461" y="896"/>
                    </a:cubicBezTo>
                    <a:cubicBezTo>
                      <a:pt x="459" y="895"/>
                      <a:pt x="459" y="894"/>
                      <a:pt x="458" y="892"/>
                    </a:cubicBezTo>
                    <a:cubicBezTo>
                      <a:pt x="457" y="889"/>
                      <a:pt x="453" y="887"/>
                      <a:pt x="450" y="887"/>
                    </a:cubicBezTo>
                    <a:cubicBezTo>
                      <a:pt x="443" y="884"/>
                      <a:pt x="436" y="885"/>
                      <a:pt x="428" y="886"/>
                    </a:cubicBezTo>
                    <a:cubicBezTo>
                      <a:pt x="420" y="887"/>
                      <a:pt x="412" y="887"/>
                      <a:pt x="403" y="887"/>
                    </a:cubicBezTo>
                    <a:cubicBezTo>
                      <a:pt x="388" y="889"/>
                      <a:pt x="372" y="894"/>
                      <a:pt x="357" y="888"/>
                    </a:cubicBezTo>
                    <a:cubicBezTo>
                      <a:pt x="353" y="887"/>
                      <a:pt x="350" y="885"/>
                      <a:pt x="347" y="885"/>
                    </a:cubicBezTo>
                    <a:cubicBezTo>
                      <a:pt x="343" y="886"/>
                      <a:pt x="340" y="887"/>
                      <a:pt x="336" y="887"/>
                    </a:cubicBezTo>
                    <a:cubicBezTo>
                      <a:pt x="327" y="887"/>
                      <a:pt x="320" y="884"/>
                      <a:pt x="312" y="881"/>
                    </a:cubicBezTo>
                    <a:cubicBezTo>
                      <a:pt x="305" y="878"/>
                      <a:pt x="298" y="880"/>
                      <a:pt x="291" y="879"/>
                    </a:cubicBezTo>
                    <a:cubicBezTo>
                      <a:pt x="282" y="879"/>
                      <a:pt x="275" y="876"/>
                      <a:pt x="266" y="874"/>
                    </a:cubicBezTo>
                    <a:cubicBezTo>
                      <a:pt x="258" y="872"/>
                      <a:pt x="251" y="873"/>
                      <a:pt x="243" y="871"/>
                    </a:cubicBezTo>
                    <a:cubicBezTo>
                      <a:pt x="234" y="869"/>
                      <a:pt x="227" y="865"/>
                      <a:pt x="218" y="862"/>
                    </a:cubicBezTo>
                    <a:cubicBezTo>
                      <a:pt x="211" y="860"/>
                      <a:pt x="203" y="859"/>
                      <a:pt x="195" y="858"/>
                    </a:cubicBezTo>
                    <a:cubicBezTo>
                      <a:pt x="191" y="857"/>
                      <a:pt x="187" y="856"/>
                      <a:pt x="183" y="855"/>
                    </a:cubicBezTo>
                    <a:cubicBezTo>
                      <a:pt x="179" y="854"/>
                      <a:pt x="175" y="855"/>
                      <a:pt x="171" y="853"/>
                    </a:cubicBezTo>
                    <a:cubicBezTo>
                      <a:pt x="165" y="852"/>
                      <a:pt x="159" y="849"/>
                      <a:pt x="155" y="845"/>
                    </a:cubicBezTo>
                    <a:cubicBezTo>
                      <a:pt x="151" y="840"/>
                      <a:pt x="149" y="833"/>
                      <a:pt x="146" y="827"/>
                    </a:cubicBezTo>
                    <a:cubicBezTo>
                      <a:pt x="144" y="823"/>
                      <a:pt x="136" y="816"/>
                      <a:pt x="138" y="811"/>
                    </a:cubicBezTo>
                    <a:cubicBezTo>
                      <a:pt x="139" y="807"/>
                      <a:pt x="139" y="804"/>
                      <a:pt x="137" y="801"/>
                    </a:cubicBezTo>
                    <a:cubicBezTo>
                      <a:pt x="136" y="798"/>
                      <a:pt x="135" y="799"/>
                      <a:pt x="133" y="797"/>
                    </a:cubicBezTo>
                    <a:cubicBezTo>
                      <a:pt x="128" y="792"/>
                      <a:pt x="125" y="785"/>
                      <a:pt x="123" y="779"/>
                    </a:cubicBezTo>
                    <a:cubicBezTo>
                      <a:pt x="120" y="771"/>
                      <a:pt x="117" y="764"/>
                      <a:pt x="112" y="757"/>
                    </a:cubicBezTo>
                    <a:cubicBezTo>
                      <a:pt x="104" y="746"/>
                      <a:pt x="94" y="736"/>
                      <a:pt x="81" y="732"/>
                    </a:cubicBezTo>
                    <a:cubicBezTo>
                      <a:pt x="74" y="730"/>
                      <a:pt x="67" y="728"/>
                      <a:pt x="60" y="726"/>
                    </a:cubicBezTo>
                    <a:cubicBezTo>
                      <a:pt x="52" y="723"/>
                      <a:pt x="46" y="719"/>
                      <a:pt x="38" y="716"/>
                    </a:cubicBezTo>
                    <a:cubicBezTo>
                      <a:pt x="32" y="713"/>
                      <a:pt x="26" y="713"/>
                      <a:pt x="20" y="709"/>
                    </a:cubicBezTo>
                    <a:cubicBezTo>
                      <a:pt x="14" y="703"/>
                      <a:pt x="11" y="695"/>
                      <a:pt x="8" y="688"/>
                    </a:cubicBezTo>
                    <a:cubicBezTo>
                      <a:pt x="3" y="671"/>
                      <a:pt x="1" y="653"/>
                      <a:pt x="1" y="636"/>
                    </a:cubicBezTo>
                    <a:cubicBezTo>
                      <a:pt x="1" y="633"/>
                      <a:pt x="0" y="629"/>
                      <a:pt x="2" y="627"/>
                    </a:cubicBezTo>
                    <a:cubicBezTo>
                      <a:pt x="4" y="624"/>
                      <a:pt x="6" y="623"/>
                      <a:pt x="8" y="619"/>
                    </a:cubicBezTo>
                    <a:cubicBezTo>
                      <a:pt x="11" y="612"/>
                      <a:pt x="12" y="603"/>
                      <a:pt x="13" y="594"/>
                    </a:cubicBezTo>
                    <a:cubicBezTo>
                      <a:pt x="17" y="578"/>
                      <a:pt x="23" y="562"/>
                      <a:pt x="31" y="548"/>
                    </a:cubicBezTo>
                    <a:cubicBezTo>
                      <a:pt x="35" y="541"/>
                      <a:pt x="39" y="534"/>
                      <a:pt x="44" y="528"/>
                    </a:cubicBezTo>
                    <a:cubicBezTo>
                      <a:pt x="49" y="522"/>
                      <a:pt x="57" y="520"/>
                      <a:pt x="64" y="518"/>
                    </a:cubicBezTo>
                    <a:cubicBezTo>
                      <a:pt x="72" y="516"/>
                      <a:pt x="80" y="514"/>
                      <a:pt x="88" y="512"/>
                    </a:cubicBezTo>
                    <a:cubicBezTo>
                      <a:pt x="94" y="511"/>
                      <a:pt x="101" y="509"/>
                      <a:pt x="107" y="506"/>
                    </a:cubicBezTo>
                    <a:cubicBezTo>
                      <a:pt x="119" y="500"/>
                      <a:pt x="128" y="486"/>
                      <a:pt x="125" y="473"/>
                    </a:cubicBezTo>
                    <a:cubicBezTo>
                      <a:pt x="124" y="466"/>
                      <a:pt x="122" y="459"/>
                      <a:pt x="126" y="453"/>
                    </a:cubicBezTo>
                    <a:cubicBezTo>
                      <a:pt x="127" y="451"/>
                      <a:pt x="130" y="449"/>
                      <a:pt x="129" y="447"/>
                    </a:cubicBezTo>
                    <a:cubicBezTo>
                      <a:pt x="127" y="443"/>
                      <a:pt x="130" y="439"/>
                      <a:pt x="132" y="436"/>
                    </a:cubicBezTo>
                    <a:cubicBezTo>
                      <a:pt x="136" y="430"/>
                      <a:pt x="142" y="426"/>
                      <a:pt x="148" y="421"/>
                    </a:cubicBezTo>
                    <a:cubicBezTo>
                      <a:pt x="151" y="418"/>
                      <a:pt x="154" y="416"/>
                      <a:pt x="158" y="413"/>
                    </a:cubicBezTo>
                    <a:cubicBezTo>
                      <a:pt x="161" y="411"/>
                      <a:pt x="163" y="407"/>
                      <a:pt x="165" y="405"/>
                    </a:cubicBezTo>
                    <a:cubicBezTo>
                      <a:pt x="170" y="400"/>
                      <a:pt x="177" y="398"/>
                      <a:pt x="182" y="395"/>
                    </a:cubicBezTo>
                    <a:cubicBezTo>
                      <a:pt x="190" y="390"/>
                      <a:pt x="198" y="386"/>
                      <a:pt x="206" y="381"/>
                    </a:cubicBezTo>
                    <a:cubicBezTo>
                      <a:pt x="222" y="373"/>
                      <a:pt x="237" y="364"/>
                      <a:pt x="253" y="355"/>
                    </a:cubicBezTo>
                    <a:cubicBezTo>
                      <a:pt x="315" y="319"/>
                      <a:pt x="377" y="282"/>
                      <a:pt x="439" y="245"/>
                    </a:cubicBezTo>
                    <a:cubicBezTo>
                      <a:pt x="470" y="227"/>
                      <a:pt x="501" y="207"/>
                      <a:pt x="532" y="189"/>
                    </a:cubicBezTo>
                    <a:cubicBezTo>
                      <a:pt x="563" y="171"/>
                      <a:pt x="594" y="153"/>
                      <a:pt x="625" y="135"/>
                    </a:cubicBezTo>
                    <a:cubicBezTo>
                      <a:pt x="663" y="112"/>
                      <a:pt x="701" y="89"/>
                      <a:pt x="739" y="67"/>
                    </a:cubicBezTo>
                    <a:cubicBezTo>
                      <a:pt x="758" y="56"/>
                      <a:pt x="777" y="45"/>
                      <a:pt x="796" y="34"/>
                    </a:cubicBezTo>
                    <a:cubicBezTo>
                      <a:pt x="815" y="23"/>
                      <a:pt x="833" y="11"/>
                      <a:pt x="853" y="0"/>
                    </a:cubicBezTo>
                    <a:cubicBezTo>
                      <a:pt x="846" y="5"/>
                      <a:pt x="840" y="11"/>
                      <a:pt x="834" y="16"/>
                    </a:cubicBezTo>
                    <a:cubicBezTo>
                      <a:pt x="831" y="18"/>
                      <a:pt x="828" y="20"/>
                      <a:pt x="824" y="22"/>
                    </a:cubicBezTo>
                    <a:cubicBezTo>
                      <a:pt x="822" y="24"/>
                      <a:pt x="818" y="24"/>
                      <a:pt x="816" y="26"/>
                    </a:cubicBezTo>
                    <a:cubicBezTo>
                      <a:pt x="813" y="31"/>
                      <a:pt x="808" y="39"/>
                      <a:pt x="810" y="46"/>
                    </a:cubicBezTo>
                    <a:cubicBezTo>
                      <a:pt x="812" y="53"/>
                      <a:pt x="818" y="59"/>
                      <a:pt x="820" y="66"/>
                    </a:cubicBezTo>
                    <a:cubicBezTo>
                      <a:pt x="821" y="69"/>
                      <a:pt x="822" y="72"/>
                      <a:pt x="823" y="75"/>
                    </a:cubicBezTo>
                    <a:cubicBezTo>
                      <a:pt x="825" y="79"/>
                      <a:pt x="827" y="81"/>
                      <a:pt x="829" y="83"/>
                    </a:cubicBezTo>
                    <a:cubicBezTo>
                      <a:pt x="834" y="89"/>
                      <a:pt x="840" y="95"/>
                      <a:pt x="841" y="102"/>
                    </a:cubicBezTo>
                    <a:cubicBezTo>
                      <a:pt x="844" y="110"/>
                      <a:pt x="845" y="117"/>
                      <a:pt x="850" y="123"/>
                    </a:cubicBezTo>
                    <a:cubicBezTo>
                      <a:pt x="852" y="126"/>
                      <a:pt x="855" y="127"/>
                      <a:pt x="857" y="129"/>
                    </a:cubicBezTo>
                    <a:cubicBezTo>
                      <a:pt x="859" y="130"/>
                      <a:pt x="859" y="133"/>
                      <a:pt x="860" y="135"/>
                    </a:cubicBezTo>
                    <a:cubicBezTo>
                      <a:pt x="861" y="136"/>
                      <a:pt x="861" y="139"/>
                      <a:pt x="862" y="140"/>
                    </a:cubicBezTo>
                    <a:cubicBezTo>
                      <a:pt x="864" y="142"/>
                      <a:pt x="865" y="140"/>
                      <a:pt x="867" y="140"/>
                    </a:cubicBezTo>
                    <a:cubicBezTo>
                      <a:pt x="870" y="141"/>
                      <a:pt x="872" y="145"/>
                      <a:pt x="874" y="146"/>
                    </a:cubicBezTo>
                    <a:cubicBezTo>
                      <a:pt x="878" y="149"/>
                      <a:pt x="881" y="152"/>
                      <a:pt x="885" y="155"/>
                    </a:cubicBezTo>
                    <a:cubicBezTo>
                      <a:pt x="891" y="160"/>
                      <a:pt x="896" y="166"/>
                      <a:pt x="902" y="172"/>
                    </a:cubicBezTo>
                    <a:cubicBezTo>
                      <a:pt x="904" y="175"/>
                      <a:pt x="907" y="177"/>
                      <a:pt x="910" y="180"/>
                    </a:cubicBezTo>
                    <a:cubicBezTo>
                      <a:pt x="912" y="183"/>
                      <a:pt x="916" y="184"/>
                      <a:pt x="918" y="187"/>
                    </a:cubicBezTo>
                    <a:cubicBezTo>
                      <a:pt x="921" y="190"/>
                      <a:pt x="919" y="194"/>
                      <a:pt x="921" y="196"/>
                    </a:cubicBezTo>
                    <a:cubicBezTo>
                      <a:pt x="922" y="198"/>
                      <a:pt x="925" y="199"/>
                      <a:pt x="925" y="201"/>
                    </a:cubicBezTo>
                    <a:cubicBezTo>
                      <a:pt x="925" y="204"/>
                      <a:pt x="923" y="207"/>
                      <a:pt x="921" y="210"/>
                    </a:cubicBezTo>
                    <a:cubicBezTo>
                      <a:pt x="919" y="213"/>
                      <a:pt x="920" y="216"/>
                      <a:pt x="923" y="219"/>
                    </a:cubicBezTo>
                    <a:cubicBezTo>
                      <a:pt x="927" y="224"/>
                      <a:pt x="931" y="230"/>
                      <a:pt x="932" y="236"/>
                    </a:cubicBezTo>
                    <a:cubicBezTo>
                      <a:pt x="933" y="241"/>
                      <a:pt x="931" y="248"/>
                      <a:pt x="935" y="252"/>
                    </a:cubicBezTo>
                    <a:cubicBezTo>
                      <a:pt x="940" y="257"/>
                      <a:pt x="948" y="259"/>
                      <a:pt x="954" y="261"/>
                    </a:cubicBezTo>
                    <a:cubicBezTo>
                      <a:pt x="961" y="262"/>
                      <a:pt x="972" y="260"/>
                      <a:pt x="976" y="266"/>
                    </a:cubicBezTo>
                    <a:cubicBezTo>
                      <a:pt x="980" y="271"/>
                      <a:pt x="985" y="272"/>
                      <a:pt x="991" y="272"/>
                    </a:cubicBezTo>
                    <a:cubicBezTo>
                      <a:pt x="994" y="272"/>
                      <a:pt x="998" y="273"/>
                      <a:pt x="1000" y="272"/>
                    </a:cubicBezTo>
                    <a:cubicBezTo>
                      <a:pt x="1004" y="272"/>
                      <a:pt x="1007" y="268"/>
                      <a:pt x="1011" y="269"/>
                    </a:cubicBezTo>
                    <a:cubicBezTo>
                      <a:pt x="1018" y="271"/>
                      <a:pt x="1026" y="274"/>
                      <a:pt x="1033" y="277"/>
                    </a:cubicBezTo>
                    <a:cubicBezTo>
                      <a:pt x="1041" y="280"/>
                      <a:pt x="1049" y="282"/>
                      <a:pt x="1056" y="287"/>
                    </a:cubicBezTo>
                    <a:cubicBezTo>
                      <a:pt x="1061" y="290"/>
                      <a:pt x="1065" y="295"/>
                      <a:pt x="1071" y="297"/>
                    </a:cubicBezTo>
                    <a:cubicBezTo>
                      <a:pt x="1078" y="298"/>
                      <a:pt x="1081" y="302"/>
                      <a:pt x="1085" y="307"/>
                    </a:cubicBezTo>
                    <a:cubicBezTo>
                      <a:pt x="1090" y="313"/>
                      <a:pt x="1096" y="318"/>
                      <a:pt x="1102" y="323"/>
                    </a:cubicBezTo>
                    <a:cubicBezTo>
                      <a:pt x="1107" y="328"/>
                      <a:pt x="1106" y="332"/>
                      <a:pt x="1106" y="339"/>
                    </a:cubicBezTo>
                    <a:cubicBezTo>
                      <a:pt x="1106" y="345"/>
                      <a:pt x="1113" y="343"/>
                      <a:pt x="1116" y="347"/>
                    </a:cubicBezTo>
                    <a:cubicBezTo>
                      <a:pt x="1117" y="349"/>
                      <a:pt x="1119" y="351"/>
                      <a:pt x="1121" y="351"/>
                    </a:cubicBezTo>
                    <a:cubicBezTo>
                      <a:pt x="1125" y="351"/>
                      <a:pt x="1128" y="351"/>
                      <a:pt x="1131" y="352"/>
                    </a:cubicBezTo>
                    <a:cubicBezTo>
                      <a:pt x="1135" y="353"/>
                      <a:pt x="1138" y="354"/>
                      <a:pt x="1141" y="354"/>
                    </a:cubicBezTo>
                    <a:cubicBezTo>
                      <a:pt x="1145" y="353"/>
                      <a:pt x="1146" y="354"/>
                      <a:pt x="1148" y="357"/>
                    </a:cubicBezTo>
                    <a:cubicBezTo>
                      <a:pt x="1149" y="360"/>
                      <a:pt x="1151" y="361"/>
                      <a:pt x="1153" y="363"/>
                    </a:cubicBezTo>
                    <a:cubicBezTo>
                      <a:pt x="1156" y="365"/>
                      <a:pt x="1157" y="369"/>
                      <a:pt x="1160" y="371"/>
                    </a:cubicBezTo>
                    <a:cubicBezTo>
                      <a:pt x="1162" y="374"/>
                      <a:pt x="1165" y="375"/>
                      <a:pt x="1167" y="378"/>
                    </a:cubicBezTo>
                    <a:cubicBezTo>
                      <a:pt x="1168" y="380"/>
                      <a:pt x="1169" y="383"/>
                      <a:pt x="1170" y="386"/>
                    </a:cubicBezTo>
                    <a:cubicBezTo>
                      <a:pt x="1172" y="392"/>
                      <a:pt x="1178" y="393"/>
                      <a:pt x="1176" y="400"/>
                    </a:cubicBezTo>
                    <a:cubicBezTo>
                      <a:pt x="1175" y="404"/>
                      <a:pt x="1175" y="407"/>
                      <a:pt x="1179" y="410"/>
                    </a:cubicBezTo>
                    <a:cubicBezTo>
                      <a:pt x="1183" y="414"/>
                      <a:pt x="1187" y="417"/>
                      <a:pt x="1191" y="420"/>
                    </a:cubicBezTo>
                    <a:cubicBezTo>
                      <a:pt x="1196" y="423"/>
                      <a:pt x="1200" y="426"/>
                      <a:pt x="1205" y="429"/>
                    </a:cubicBezTo>
                    <a:cubicBezTo>
                      <a:pt x="1208" y="430"/>
                      <a:pt x="1208" y="435"/>
                      <a:pt x="1210" y="438"/>
                    </a:cubicBezTo>
                    <a:cubicBezTo>
                      <a:pt x="1214" y="444"/>
                      <a:pt x="1223" y="443"/>
                      <a:pt x="1228" y="447"/>
                    </a:cubicBezTo>
                    <a:cubicBezTo>
                      <a:pt x="1231" y="449"/>
                      <a:pt x="1229" y="454"/>
                      <a:pt x="1228" y="457"/>
                    </a:cubicBezTo>
                    <a:cubicBezTo>
                      <a:pt x="1227" y="462"/>
                      <a:pt x="1226" y="468"/>
                      <a:pt x="1225" y="473"/>
                    </a:cubicBezTo>
                    <a:cubicBezTo>
                      <a:pt x="1224" y="476"/>
                      <a:pt x="1221" y="484"/>
                      <a:pt x="1225" y="486"/>
                    </a:cubicBezTo>
                    <a:cubicBezTo>
                      <a:pt x="1227" y="487"/>
                      <a:pt x="1231" y="488"/>
                      <a:pt x="1234" y="488"/>
                    </a:cubicBezTo>
                    <a:cubicBezTo>
                      <a:pt x="1243" y="490"/>
                      <a:pt x="1242" y="496"/>
                      <a:pt x="1240" y="504"/>
                    </a:cubicBezTo>
                    <a:cubicBezTo>
                      <a:pt x="1239" y="507"/>
                      <a:pt x="1230" y="526"/>
                      <a:pt x="1234" y="528"/>
                    </a:cubicBezTo>
                    <a:cubicBezTo>
                      <a:pt x="1241" y="531"/>
                      <a:pt x="1250" y="530"/>
                      <a:pt x="1254" y="536"/>
                    </a:cubicBezTo>
                    <a:cubicBezTo>
                      <a:pt x="1249" y="539"/>
                      <a:pt x="1244" y="541"/>
                      <a:pt x="1239" y="543"/>
                    </a:cubicBezTo>
                    <a:cubicBezTo>
                      <a:pt x="1240" y="544"/>
                      <a:pt x="1242" y="546"/>
                      <a:pt x="1243" y="548"/>
                    </a:cubicBezTo>
                    <a:cubicBezTo>
                      <a:pt x="1244" y="549"/>
                      <a:pt x="1246" y="548"/>
                      <a:pt x="1248" y="547"/>
                    </a:cubicBezTo>
                    <a:cubicBezTo>
                      <a:pt x="1250" y="546"/>
                      <a:pt x="1253" y="546"/>
                      <a:pt x="1256" y="545"/>
                    </a:cubicBezTo>
                    <a:cubicBezTo>
                      <a:pt x="1258" y="544"/>
                      <a:pt x="1258" y="546"/>
                      <a:pt x="1259" y="547"/>
                    </a:cubicBezTo>
                    <a:cubicBezTo>
                      <a:pt x="1256" y="549"/>
                      <a:pt x="1252" y="553"/>
                      <a:pt x="1250" y="557"/>
                    </a:cubicBezTo>
                    <a:cubicBezTo>
                      <a:pt x="1248" y="559"/>
                      <a:pt x="1254" y="565"/>
                      <a:pt x="1256" y="567"/>
                    </a:cubicBezTo>
                    <a:cubicBezTo>
                      <a:pt x="1259" y="571"/>
                      <a:pt x="1264" y="571"/>
                      <a:pt x="1269" y="571"/>
                    </a:cubicBezTo>
                    <a:cubicBezTo>
                      <a:pt x="1274" y="571"/>
                      <a:pt x="1278" y="571"/>
                      <a:pt x="1283" y="572"/>
                    </a:cubicBezTo>
                    <a:cubicBezTo>
                      <a:pt x="1289" y="574"/>
                      <a:pt x="1292" y="575"/>
                      <a:pt x="1297" y="578"/>
                    </a:cubicBezTo>
                    <a:cubicBezTo>
                      <a:pt x="1298" y="580"/>
                      <a:pt x="1300" y="581"/>
                      <a:pt x="1302" y="581"/>
                    </a:cubicBezTo>
                    <a:cubicBezTo>
                      <a:pt x="1305" y="582"/>
                      <a:pt x="1307" y="581"/>
                      <a:pt x="1310" y="581"/>
                    </a:cubicBezTo>
                    <a:cubicBezTo>
                      <a:pt x="1322" y="583"/>
                      <a:pt x="1314" y="596"/>
                      <a:pt x="1310" y="601"/>
                    </a:cubicBezTo>
                    <a:cubicBezTo>
                      <a:pt x="1308" y="606"/>
                      <a:pt x="1307" y="609"/>
                      <a:pt x="1308" y="613"/>
                    </a:cubicBezTo>
                    <a:cubicBezTo>
                      <a:pt x="1308" y="616"/>
                      <a:pt x="1309" y="621"/>
                      <a:pt x="1311" y="622"/>
                    </a:cubicBezTo>
                    <a:cubicBezTo>
                      <a:pt x="1315" y="624"/>
                      <a:pt x="1322" y="625"/>
                      <a:pt x="1325" y="625"/>
                    </a:cubicBezTo>
                    <a:cubicBezTo>
                      <a:pt x="1329" y="625"/>
                      <a:pt x="1335" y="623"/>
                      <a:pt x="1337" y="627"/>
                    </a:cubicBezTo>
                    <a:cubicBezTo>
                      <a:pt x="1340" y="632"/>
                      <a:pt x="1338" y="633"/>
                      <a:pt x="1344" y="634"/>
                    </a:cubicBezTo>
                    <a:cubicBezTo>
                      <a:pt x="1346" y="635"/>
                      <a:pt x="1356" y="639"/>
                      <a:pt x="1358" y="637"/>
                    </a:cubicBezTo>
                    <a:cubicBezTo>
                      <a:pt x="1360" y="636"/>
                      <a:pt x="1360" y="635"/>
                      <a:pt x="1361" y="634"/>
                    </a:cubicBezTo>
                    <a:cubicBezTo>
                      <a:pt x="1362" y="634"/>
                      <a:pt x="1366" y="632"/>
                      <a:pt x="1367" y="633"/>
                    </a:cubicBezTo>
                    <a:cubicBezTo>
                      <a:pt x="1369" y="634"/>
                      <a:pt x="1370" y="638"/>
                      <a:pt x="1371" y="640"/>
                    </a:cubicBezTo>
                    <a:cubicBezTo>
                      <a:pt x="1368" y="642"/>
                      <a:pt x="1364" y="642"/>
                      <a:pt x="1365" y="646"/>
                    </a:cubicBezTo>
                    <a:cubicBezTo>
                      <a:pt x="1367" y="652"/>
                      <a:pt x="1363" y="654"/>
                      <a:pt x="1358" y="657"/>
                    </a:cubicBezTo>
                    <a:cubicBezTo>
                      <a:pt x="1356" y="658"/>
                      <a:pt x="1355" y="660"/>
                      <a:pt x="1354" y="662"/>
                    </a:cubicBezTo>
                    <a:cubicBezTo>
                      <a:pt x="1353" y="663"/>
                      <a:pt x="1353" y="664"/>
                      <a:pt x="1352" y="665"/>
                    </a:cubicBezTo>
                    <a:cubicBezTo>
                      <a:pt x="1351" y="668"/>
                      <a:pt x="1350" y="668"/>
                      <a:pt x="1352" y="670"/>
                    </a:cubicBezTo>
                    <a:cubicBezTo>
                      <a:pt x="1358" y="673"/>
                      <a:pt x="1364" y="678"/>
                      <a:pt x="1371" y="681"/>
                    </a:cubicBezTo>
                    <a:cubicBezTo>
                      <a:pt x="1375" y="683"/>
                      <a:pt x="1379" y="684"/>
                      <a:pt x="1382" y="679"/>
                    </a:cubicBezTo>
                    <a:cubicBezTo>
                      <a:pt x="1384" y="678"/>
                      <a:pt x="1385" y="675"/>
                      <a:pt x="1387" y="674"/>
                    </a:cubicBezTo>
                    <a:cubicBezTo>
                      <a:pt x="1389" y="673"/>
                      <a:pt x="1392" y="674"/>
                      <a:pt x="1394" y="674"/>
                    </a:cubicBezTo>
                    <a:cubicBezTo>
                      <a:pt x="1400" y="674"/>
                      <a:pt x="1406" y="669"/>
                      <a:pt x="1408" y="665"/>
                    </a:cubicBezTo>
                    <a:cubicBezTo>
                      <a:pt x="1411" y="660"/>
                      <a:pt x="1416" y="658"/>
                      <a:pt x="1420" y="656"/>
                    </a:cubicBezTo>
                    <a:cubicBezTo>
                      <a:pt x="1427" y="654"/>
                      <a:pt x="1424" y="663"/>
                      <a:pt x="1427" y="666"/>
                    </a:cubicBezTo>
                    <a:cubicBezTo>
                      <a:pt x="1431" y="669"/>
                      <a:pt x="1436" y="671"/>
                      <a:pt x="1441" y="673"/>
                    </a:cubicBezTo>
                    <a:cubicBezTo>
                      <a:pt x="1447" y="675"/>
                      <a:pt x="1450" y="680"/>
                      <a:pt x="1452" y="686"/>
                    </a:cubicBezTo>
                    <a:cubicBezTo>
                      <a:pt x="1454" y="691"/>
                      <a:pt x="1454" y="692"/>
                      <a:pt x="1460" y="692"/>
                    </a:cubicBezTo>
                    <a:cubicBezTo>
                      <a:pt x="1463" y="692"/>
                      <a:pt x="1466" y="691"/>
                      <a:pt x="1468" y="693"/>
                    </a:cubicBezTo>
                    <a:cubicBezTo>
                      <a:pt x="1470" y="694"/>
                      <a:pt x="1472" y="696"/>
                      <a:pt x="1474" y="697"/>
                    </a:cubicBezTo>
                    <a:cubicBezTo>
                      <a:pt x="1480" y="700"/>
                      <a:pt x="1486" y="694"/>
                      <a:pt x="1491" y="692"/>
                    </a:cubicBezTo>
                    <a:cubicBezTo>
                      <a:pt x="1497" y="690"/>
                      <a:pt x="1504" y="688"/>
                      <a:pt x="1508" y="684"/>
                    </a:cubicBezTo>
                    <a:cubicBezTo>
                      <a:pt x="1511" y="682"/>
                      <a:pt x="1514" y="675"/>
                      <a:pt x="1518" y="677"/>
                    </a:cubicBezTo>
                    <a:cubicBezTo>
                      <a:pt x="1516" y="682"/>
                      <a:pt x="1514" y="687"/>
                      <a:pt x="1511" y="692"/>
                    </a:cubicBezTo>
                    <a:cubicBezTo>
                      <a:pt x="1509" y="695"/>
                      <a:pt x="1508" y="700"/>
                      <a:pt x="1504" y="703"/>
                    </a:cubicBezTo>
                    <a:cubicBezTo>
                      <a:pt x="1501" y="707"/>
                      <a:pt x="1495" y="708"/>
                      <a:pt x="1491" y="709"/>
                    </a:cubicBezTo>
                    <a:cubicBezTo>
                      <a:pt x="1489" y="710"/>
                      <a:pt x="1488" y="710"/>
                      <a:pt x="1487" y="709"/>
                    </a:cubicBezTo>
                    <a:cubicBezTo>
                      <a:pt x="1486" y="707"/>
                      <a:pt x="1484" y="708"/>
                      <a:pt x="1482" y="709"/>
                    </a:cubicBezTo>
                    <a:cubicBezTo>
                      <a:pt x="1486" y="712"/>
                      <a:pt x="1475" y="718"/>
                      <a:pt x="1473" y="719"/>
                    </a:cubicBezTo>
                    <a:cubicBezTo>
                      <a:pt x="1476" y="723"/>
                      <a:pt x="1479" y="726"/>
                      <a:pt x="1482" y="729"/>
                    </a:cubicBezTo>
                    <a:cubicBezTo>
                      <a:pt x="1484" y="731"/>
                      <a:pt x="1481" y="734"/>
                      <a:pt x="1480" y="736"/>
                    </a:cubicBezTo>
                    <a:cubicBezTo>
                      <a:pt x="1475" y="744"/>
                      <a:pt x="1472" y="754"/>
                      <a:pt x="1468" y="763"/>
                    </a:cubicBezTo>
                    <a:cubicBezTo>
                      <a:pt x="1467" y="761"/>
                      <a:pt x="1466" y="764"/>
                      <a:pt x="1465" y="764"/>
                    </a:cubicBezTo>
                    <a:cubicBezTo>
                      <a:pt x="1466" y="765"/>
                      <a:pt x="1466" y="766"/>
                      <a:pt x="1466" y="766"/>
                    </a:cubicBezTo>
                    <a:cubicBezTo>
                      <a:pt x="1465" y="769"/>
                      <a:pt x="1464" y="772"/>
                      <a:pt x="1463" y="774"/>
                    </a:cubicBezTo>
                    <a:cubicBezTo>
                      <a:pt x="1460" y="779"/>
                      <a:pt x="1456" y="784"/>
                      <a:pt x="1453" y="790"/>
                    </a:cubicBezTo>
                    <a:cubicBezTo>
                      <a:pt x="1440" y="814"/>
                      <a:pt x="1426" y="838"/>
                      <a:pt x="1412" y="862"/>
                    </a:cubicBezTo>
                    <a:cubicBezTo>
                      <a:pt x="1399" y="885"/>
                      <a:pt x="1385" y="908"/>
                      <a:pt x="1372" y="931"/>
                    </a:cubicBezTo>
                    <a:cubicBezTo>
                      <a:pt x="1358" y="955"/>
                      <a:pt x="1346" y="979"/>
                      <a:pt x="1331" y="1002"/>
                    </a:cubicBezTo>
                  </a:path>
                </a:pathLst>
              </a:custGeom>
              <a:solidFill>
                <a:srgbClr val="B4C3A7"/>
              </a:solidFill>
              <a:ln w="38100" cap="rnd">
                <a:solidFill>
                  <a:srgbClr val="504F2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 flipV="1">
              <a:off x="4386" y="1243"/>
              <a:ext cx="240" cy="288"/>
            </a:xfrm>
            <a:prstGeom prst="line">
              <a:avLst/>
            </a:prstGeom>
            <a:noFill/>
            <a:ln w="28575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bIns="0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4468" y="2118"/>
              <a:ext cx="518" cy="29"/>
            </a:xfrm>
            <a:custGeom>
              <a:avLst/>
              <a:gdLst>
                <a:gd name="T0" fmla="*/ 0 w 582"/>
                <a:gd name="T1" fmla="*/ 35 h 66"/>
                <a:gd name="T2" fmla="*/ 582 w 582"/>
                <a:gd name="T3" fmla="*/ 0 h 66"/>
                <a:gd name="T4" fmla="*/ 0 60000 65536"/>
                <a:gd name="T5" fmla="*/ 0 60000 65536"/>
                <a:gd name="T6" fmla="*/ 0 w 582"/>
                <a:gd name="T7" fmla="*/ 0 h 66"/>
                <a:gd name="T8" fmla="*/ 582 w 582"/>
                <a:gd name="T9" fmla="*/ 66 h 6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82" h="66">
                  <a:moveTo>
                    <a:pt x="0" y="66"/>
                  </a:moveTo>
                  <a:lnTo>
                    <a:pt x="582" y="0"/>
                  </a:lnTo>
                </a:path>
              </a:pathLst>
            </a:custGeom>
            <a:noFill/>
            <a:ln w="28575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bIns="0">
              <a:spAutoFit/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7655" name="TextBox 5"/>
          <p:cNvSpPr txBox="1">
            <a:spLocks noChangeArrowheads="1"/>
          </p:cNvSpPr>
          <p:nvPr/>
        </p:nvSpPr>
        <p:spPr bwMode="auto">
          <a:xfrm>
            <a:off x="190500" y="985838"/>
            <a:ext cx="3784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8CDD7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0BEAF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latin typeface="Calibri" pitchFamily="34" charset="0"/>
              </a:rPr>
              <a:t>Commission formed in 1927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146050" y="1682750"/>
            <a:ext cx="4178300" cy="2924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>
              <a:defRPr/>
            </a:pPr>
            <a:r>
              <a:rPr lang="en-US" sz="2000" i="1" dirty="0">
                <a:latin typeface="Calibri" pitchFamily="34" charset="0"/>
              </a:rPr>
              <a:t>The preparation, adoption and from time to time, amendment or extension of the General Plan (On Wedges and Corridors) for the Physical Development of the Maryland-Washington Regional District within Montgomery and Prince George’s Counties. 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endParaRPr lang="en-US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36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Reaching a Tipping Point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86530"/>
            <a:ext cx="8229600" cy="548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48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84419"/>
            <a:ext cx="7010400" cy="525958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99968" cy="914400"/>
          </a:xfrm>
        </p:spPr>
        <p:txBody>
          <a:bodyPr/>
          <a:lstStyle/>
          <a:p>
            <a:r>
              <a:rPr lang="en-US" dirty="0" smtClean="0"/>
              <a:t>Core Team Responsiveness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0"/>
            <a:ext cx="6781800" cy="1866901"/>
          </a:xfrm>
        </p:spPr>
        <p:txBody>
          <a:bodyPr/>
          <a:lstStyle/>
          <a:p>
            <a:pPr algn="ctr"/>
            <a:r>
              <a:rPr lang="en-US" dirty="0" smtClean="0"/>
              <a:t>…sometimes it’s what NPDES </a:t>
            </a:r>
            <a:br>
              <a:rPr lang="en-US" dirty="0" smtClean="0"/>
            </a:br>
            <a:r>
              <a:rPr lang="en-US" dirty="0" smtClean="0"/>
              <a:t>can do for you…</a:t>
            </a:r>
            <a:endParaRPr lang="en-US" dirty="0"/>
          </a:p>
        </p:txBody>
      </p:sp>
      <p:pic>
        <p:nvPicPr>
          <p:cNvPr id="2056" name="Picture 8" descr="https://smarterpolitics.files.wordpress.com/2012/12/cropped-the-two-way-street-header-new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" t="28250" r="8530" b="11250"/>
          <a:stretch/>
        </p:blipFill>
        <p:spPr bwMode="auto">
          <a:xfrm>
            <a:off x="0" y="2057399"/>
            <a:ext cx="9134475" cy="2366353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381000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837"/>
                </a:solidFill>
                <a:latin typeface="Calibri" panose="020F0502020204030204" pitchFamily="34" charset="0"/>
              </a:rPr>
              <a:t>It’s not always what you can do for </a:t>
            </a:r>
            <a:r>
              <a:rPr lang="en-US" sz="4000" b="1" dirty="0" smtClean="0">
                <a:solidFill>
                  <a:srgbClr val="006837"/>
                </a:solidFill>
                <a:latin typeface="Calibri" panose="020F0502020204030204" pitchFamily="34" charset="0"/>
              </a:rPr>
              <a:t>NPDES…</a:t>
            </a:r>
            <a:endParaRPr lang="en-US" sz="4000" b="1" dirty="0">
              <a:solidFill>
                <a:srgbClr val="006837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13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Team Responsiveness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7010400" cy="5181600"/>
          </a:xfrm>
        </p:spPr>
        <p:txBody>
          <a:bodyPr/>
          <a:lstStyle/>
          <a:p>
            <a:r>
              <a:rPr lang="en-US" dirty="0" smtClean="0"/>
              <a:t>NPDES becomes a “way of life” at Parks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45" y="3886201"/>
            <a:ext cx="3383279" cy="2819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905037"/>
            <a:ext cx="3386668" cy="28194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4" t="41418" r="21389" b="24037"/>
          <a:stretch/>
        </p:blipFill>
        <p:spPr bwMode="auto">
          <a:xfrm rot="1159311">
            <a:off x="7292289" y="2657494"/>
            <a:ext cx="1545935" cy="13017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O:\NPDES\Photos\Meadowbrook\5-6-13\IMG_59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4581" r="18145" b="19567"/>
          <a:stretch/>
        </p:blipFill>
        <p:spPr bwMode="auto">
          <a:xfrm rot="20151068">
            <a:off x="7257356" y="1401754"/>
            <a:ext cx="1638300" cy="11945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194983" y="5105400"/>
            <a:ext cx="1189458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 descr="O:\NPDES\Photos\Meadowbrook\box turtl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9" t="16663" r="29423" b="8812"/>
          <a:stretch/>
        </p:blipFill>
        <p:spPr bwMode="auto">
          <a:xfrm rot="20630037">
            <a:off x="7423998" y="3968074"/>
            <a:ext cx="1490212" cy="12254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O:\NPDES\Photos\Cabin John Ice Rink\P102044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44" y="1371600"/>
            <a:ext cx="3383280" cy="237903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:\NPDES\Photos\Cabin John Ice Rink\P102044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/>
          <a:stretch/>
        </p:blipFill>
        <p:spPr bwMode="auto">
          <a:xfrm>
            <a:off x="3733798" y="1371600"/>
            <a:ext cx="3365927" cy="237903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771014" y="3424895"/>
            <a:ext cx="3234268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Calibri" panose="020F0502020204030204" pitchFamily="34" charset="0"/>
              </a:rPr>
              <a:t>Dye testing conducted to identify source of pollution. </a:t>
            </a:r>
            <a:endParaRPr lang="en-US" sz="1100" dirty="0"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8550" y="3418688"/>
            <a:ext cx="3234268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Calibri" panose="020F0502020204030204" pitchFamily="34" charset="0"/>
              </a:rPr>
              <a:t>Staff recognized consistent discharge to sand filter.</a:t>
            </a:r>
            <a:endParaRPr lang="en-US" sz="1100" dirty="0">
              <a:latin typeface="Calibri" panose="020F0502020204030204" pitchFamily="34" charset="0"/>
            </a:endParaRPr>
          </a:p>
        </p:txBody>
      </p:sp>
      <p:pic>
        <p:nvPicPr>
          <p:cNvPr id="9" name="Picture 2" descr="O:\NPDES\Photos\Meadowbrook\Meadowbrook Impervious Removal Planting 6-2013\DSCN015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7" t="37718" r="34536" b="12278"/>
          <a:stretch/>
        </p:blipFill>
        <p:spPr bwMode="auto">
          <a:xfrm rot="1745765">
            <a:off x="7471651" y="5419742"/>
            <a:ext cx="1316253" cy="12978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51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Personnel Education &amp; Outreach</a:t>
            </a:r>
            <a:endParaRPr lang="en-US" dirty="0"/>
          </a:p>
        </p:txBody>
      </p:sp>
      <p:pic>
        <p:nvPicPr>
          <p:cNvPr id="4" name="Picture 3" descr="C:\Documents and Settings\amanda.matheny\Desktop\Training\DSCN136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264" y="762000"/>
            <a:ext cx="3151908" cy="23638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304718">
            <a:off x="6233772" y="3692672"/>
            <a:ext cx="1381508" cy="18318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8093">
            <a:off x="7175555" y="4566079"/>
            <a:ext cx="1459972" cy="19443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9742">
            <a:off x="4916483" y="3727129"/>
            <a:ext cx="1469705" cy="19572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6320">
            <a:off x="5553736" y="4916780"/>
            <a:ext cx="1382003" cy="18752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 descr="O:\NPDES\Photos\Training\IMG_20150204_110621022_HDR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t="4667"/>
          <a:stretch/>
        </p:blipFill>
        <p:spPr bwMode="auto">
          <a:xfrm>
            <a:off x="373263" y="4648200"/>
            <a:ext cx="3151909" cy="20676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67970" y="898618"/>
            <a:ext cx="447071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latin typeface="Calibri" pitchFamily="34" charset="0"/>
              </a:rPr>
              <a:t>Hands-on </a:t>
            </a:r>
            <a:r>
              <a:rPr lang="en-US" b="1" dirty="0" smtClean="0">
                <a:latin typeface="Calibri" pitchFamily="34" charset="0"/>
              </a:rPr>
              <a:t>workshops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b="1" dirty="0"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 smtClean="0">
                <a:latin typeface="Calibri" pitchFamily="34" charset="0"/>
              </a:rPr>
              <a:t>Small group presentations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b="1" dirty="0"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latin typeface="Calibri" pitchFamily="34" charset="0"/>
              </a:rPr>
              <a:t>Targeted written materials </a:t>
            </a:r>
            <a:endParaRPr lang="en-US" b="1" dirty="0" smtClean="0"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b="1" dirty="0">
              <a:latin typeface="Calibri" pitchFamily="34" charset="0"/>
            </a:endParaRPr>
          </a:p>
          <a:p>
            <a:pPr algn="ctr"/>
            <a:r>
              <a:rPr lang="en-US" i="1" dirty="0">
                <a:latin typeface="Calibri" pitchFamily="34" charset="0"/>
              </a:rPr>
              <a:t>Provide staff a connection between work program responsibilities/tasks and stewardship of natural resources.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b="1" dirty="0">
              <a:latin typeface="Calibri" pitchFamily="34" charset="0"/>
            </a:endParaRPr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1594">
            <a:off x="3879985" y="4334868"/>
            <a:ext cx="1540209" cy="2083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Content Placeholder 3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0" r="2728" b="41285"/>
          <a:stretch/>
        </p:blipFill>
        <p:spPr bwMode="auto">
          <a:xfrm>
            <a:off x="373264" y="3276600"/>
            <a:ext cx="3151908" cy="1249748"/>
          </a:xfrm>
          <a:prstGeom prst="rect">
            <a:avLst/>
          </a:prstGeom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401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127" y="76200"/>
            <a:ext cx="8299968" cy="914400"/>
          </a:xfrm>
        </p:spPr>
        <p:txBody>
          <a:bodyPr/>
          <a:lstStyle/>
          <a:p>
            <a:r>
              <a:rPr lang="en-US" sz="3600" dirty="0" smtClean="0"/>
              <a:t>From Minnow Minutes to… </a:t>
            </a:r>
            <a:br>
              <a:rPr lang="en-US" sz="3600" dirty="0" smtClean="0"/>
            </a:br>
            <a:r>
              <a:rPr lang="en-US" sz="3600" dirty="0" smtClean="0"/>
              <a:t>Environmental Toolbox Talks</a:t>
            </a:r>
            <a:endParaRPr lang="en-US" sz="3600" dirty="0"/>
          </a:p>
        </p:txBody>
      </p:sp>
      <p:pic>
        <p:nvPicPr>
          <p:cNvPr id="4" name="Picture 2" descr="http://www.mrpanet.org/graphics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6003553"/>
            <a:ext cx="2018539" cy="68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62200" y="60960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Calibri" panose="020F0502020204030204" pitchFamily="34" charset="0"/>
              </a:rPr>
              <a:t>Minnow Minutes received an MRPA Creative Programming Award in 2014</a:t>
            </a:r>
            <a:endParaRPr lang="en-US" i="1" dirty="0">
              <a:latin typeface="Calibri" panose="020F050202020403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7747">
            <a:off x="281402" y="1465727"/>
            <a:ext cx="3159311" cy="41098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7806">
            <a:off x="2355125" y="1567356"/>
            <a:ext cx="3073704" cy="39531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4" name="Picture 6" descr="http://elitetrack.com/wp-content/uploads/2013/12/toolbo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922" y="2968278"/>
            <a:ext cx="2405017" cy="161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7603722" y="2206278"/>
            <a:ext cx="190500" cy="1073348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7375122" y="1749078"/>
            <a:ext cx="1006878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" panose="020F0502020204030204" pitchFamily="34" charset="0"/>
              </a:rPr>
              <a:t>Stream Closures</a:t>
            </a:r>
            <a:endParaRPr lang="en-US" sz="1200" dirty="0">
              <a:latin typeface="Calibri" panose="020F050202020403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070322" y="1362941"/>
            <a:ext cx="324496" cy="1744894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832520" y="905741"/>
            <a:ext cx="1124596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" panose="020F0502020204030204" pitchFamily="34" charset="0"/>
              </a:rPr>
              <a:t>SWM Facilities</a:t>
            </a:r>
            <a:endParaRPr lang="en-US" sz="1200" dirty="0">
              <a:latin typeface="Calibri" panose="020F050202020403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575022" y="2269635"/>
            <a:ext cx="38100" cy="838200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155922" y="1812435"/>
            <a:ext cx="9144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" panose="020F0502020204030204" pitchFamily="34" charset="0"/>
              </a:rPr>
              <a:t>Tree Care</a:t>
            </a:r>
            <a:endParaRPr lang="en-US" sz="1200" dirty="0">
              <a:latin typeface="Calibri" panose="020F0502020204030204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5595338" y="3948232"/>
            <a:ext cx="411394" cy="632622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5265494" y="4565832"/>
            <a:ext cx="1042827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" panose="020F0502020204030204" pitchFamily="34" charset="0"/>
              </a:rPr>
              <a:t>Nutrient Mgmt. 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239000" y="5257800"/>
            <a:ext cx="1143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6637951" y="4492279"/>
            <a:ext cx="205697" cy="685800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5968422" y="5063778"/>
            <a:ext cx="1042827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" panose="020F0502020204030204" pitchFamily="34" charset="0"/>
              </a:rPr>
              <a:t>BMPs</a:t>
            </a:r>
            <a:endParaRPr lang="en-US" sz="1200" dirty="0">
              <a:latin typeface="Calibri" panose="020F0502020204030204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7375122" y="4492279"/>
            <a:ext cx="152401" cy="898152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6995838" y="5314076"/>
            <a:ext cx="1184101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" panose="020F0502020204030204" pitchFamily="34" charset="0"/>
              </a:rPr>
              <a:t>Spill Response</a:t>
            </a:r>
            <a:endParaRPr 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1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34" y="1"/>
            <a:ext cx="887505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3733800" cy="1981200"/>
          </a:xfrm>
        </p:spPr>
        <p:txBody>
          <a:bodyPr/>
          <a:lstStyle/>
          <a:p>
            <a:r>
              <a:rPr lang="en-US" dirty="0" smtClean="0"/>
              <a:t>Parks Stormwater</a:t>
            </a:r>
            <a:br>
              <a:rPr lang="en-US" dirty="0" smtClean="0"/>
            </a:br>
            <a:r>
              <a:rPr lang="en-US" dirty="0" smtClean="0"/>
              <a:t>Management</a:t>
            </a:r>
            <a:br>
              <a:rPr lang="en-US" dirty="0" smtClean="0"/>
            </a:br>
            <a:r>
              <a:rPr lang="en-US" dirty="0" smtClean="0"/>
              <a:t>Facilities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634" y="5011341"/>
            <a:ext cx="3550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>
                <a:latin typeface="Calibri" pitchFamily="34" charset="0"/>
              </a:rPr>
              <a:t>More than </a:t>
            </a:r>
            <a:r>
              <a:rPr lang="en-US" altLang="en-US" sz="2400" b="1" dirty="0" smtClean="0">
                <a:latin typeface="Calibri" pitchFamily="34" charset="0"/>
              </a:rPr>
              <a:t>525 </a:t>
            </a:r>
            <a:r>
              <a:rPr lang="en-US" altLang="en-US" sz="2400" b="1" dirty="0">
                <a:latin typeface="Calibri" pitchFamily="34" charset="0"/>
              </a:rPr>
              <a:t>stormwater management facilities on </a:t>
            </a:r>
            <a:r>
              <a:rPr lang="en-US" altLang="en-US" sz="2400" b="1" dirty="0" smtClean="0">
                <a:latin typeface="Calibri" pitchFamily="34" charset="0"/>
              </a:rPr>
              <a:t>parkland… and growing!</a:t>
            </a:r>
            <a:endParaRPr lang="en-US" altLang="en-US" sz="2400" b="1" dirty="0">
              <a:latin typeface="Calibri" pitchFamily="34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53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34" y="1"/>
            <a:ext cx="887505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3733800" cy="1981200"/>
          </a:xfrm>
        </p:spPr>
        <p:txBody>
          <a:bodyPr/>
          <a:lstStyle/>
          <a:p>
            <a:r>
              <a:rPr lang="en-US" dirty="0" smtClean="0"/>
              <a:t>Parks Stormwater</a:t>
            </a:r>
            <a:br>
              <a:rPr lang="en-US" dirty="0" smtClean="0"/>
            </a:br>
            <a:r>
              <a:rPr lang="en-US" dirty="0" smtClean="0"/>
              <a:t>Management</a:t>
            </a:r>
            <a:br>
              <a:rPr lang="en-US" dirty="0" smtClean="0"/>
            </a:br>
            <a:r>
              <a:rPr lang="en-US" dirty="0" smtClean="0"/>
              <a:t>Facilities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634" y="5011341"/>
            <a:ext cx="3550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>
                <a:latin typeface="Calibri" pitchFamily="34" charset="0"/>
              </a:rPr>
              <a:t>More than </a:t>
            </a:r>
            <a:r>
              <a:rPr lang="en-US" altLang="en-US" sz="2400" b="1" dirty="0" smtClean="0">
                <a:latin typeface="Calibri" pitchFamily="34" charset="0"/>
              </a:rPr>
              <a:t>525 </a:t>
            </a:r>
            <a:r>
              <a:rPr lang="en-US" altLang="en-US" sz="2400" b="1" dirty="0">
                <a:latin typeface="Calibri" pitchFamily="34" charset="0"/>
              </a:rPr>
              <a:t>stormwater management facilities on </a:t>
            </a:r>
            <a:r>
              <a:rPr lang="en-US" altLang="en-US" sz="2400" b="1" dirty="0" smtClean="0">
                <a:latin typeface="Calibri" pitchFamily="34" charset="0"/>
              </a:rPr>
              <a:t>parkland… and growing!</a:t>
            </a:r>
            <a:endParaRPr lang="en-US" altLang="en-US" sz="2400" b="1" dirty="0">
              <a:latin typeface="Calibri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0128274">
            <a:off x="2721474" y="2994007"/>
            <a:ext cx="3950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CHALLENGE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8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9418" y="228600"/>
            <a:ext cx="7620000" cy="6858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6837"/>
                </a:solidFill>
                <a:latin typeface="Calibri" pitchFamily="34" charset="0"/>
              </a:rPr>
              <a:t>Stormwater Management Facility Maintenance</a:t>
            </a:r>
            <a:r>
              <a:rPr lang="en-US" sz="3200" b="1" dirty="0">
                <a:solidFill>
                  <a:srgbClr val="006837"/>
                </a:solidFill>
                <a:latin typeface="Calibri" pitchFamily="34" charset="0"/>
              </a:rPr>
              <a:t/>
            </a:r>
            <a:br>
              <a:rPr lang="en-US" sz="3200" b="1" dirty="0">
                <a:solidFill>
                  <a:srgbClr val="006837"/>
                </a:solidFill>
                <a:latin typeface="Calibri" pitchFamily="34" charset="0"/>
              </a:rPr>
            </a:br>
            <a:endParaRPr lang="en-US" sz="32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689" y="3581401"/>
            <a:ext cx="4221239" cy="3118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0459" y="914400"/>
            <a:ext cx="435915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8CDD7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0BEAF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US" altLang="en-US" sz="1800" b="1" dirty="0" smtClean="0">
                <a:latin typeface="Calibri" pitchFamily="34" charset="0"/>
              </a:rPr>
              <a:t>Parks is responsible for non-structural “aesthetic” (day to day) maintenance.</a:t>
            </a:r>
          </a:p>
          <a:p>
            <a:pPr eaLnBrk="1" hangingPunct="1">
              <a:spcBef>
                <a:spcPct val="0"/>
              </a:spcBef>
              <a:buClrTx/>
            </a:pPr>
            <a:endParaRPr lang="en-US" altLang="en-US" sz="1800" b="1" dirty="0" smtClean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1800" b="1" dirty="0" smtClean="0">
                <a:latin typeface="Calibri" pitchFamily="34" charset="0"/>
              </a:rPr>
              <a:t>Montgomery County DEP responsible for structural maintenance.</a:t>
            </a:r>
            <a:endParaRPr lang="en-US" altLang="en-US" sz="1600" dirty="0">
              <a:latin typeface="Calibri" pitchFamily="34" charset="0"/>
            </a:endParaRPr>
          </a:p>
          <a:p>
            <a:pPr lvl="1" algn="ctr" eaLnBrk="1" hangingPunct="1">
              <a:spcBef>
                <a:spcPct val="0"/>
              </a:spcBef>
              <a:buClrTx/>
            </a:pPr>
            <a:endParaRPr lang="en-US" altLang="en-US" sz="1800" dirty="0"/>
          </a:p>
        </p:txBody>
      </p:sp>
      <p:pic>
        <p:nvPicPr>
          <p:cNvPr id="10" name="Picture 3" descr="Y:\Photos\Mowing\0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9" t="10219" r="10348" b="28365"/>
          <a:stretch/>
        </p:blipFill>
        <p:spPr bwMode="auto">
          <a:xfrm flipH="1">
            <a:off x="4953000" y="2188689"/>
            <a:ext cx="1894157" cy="12568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douglas.stephens\Documents\Pictures\MB\Sligo-Dennis BR\DSCN117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8" r="8975"/>
          <a:stretch/>
        </p:blipFill>
        <p:spPr bwMode="auto">
          <a:xfrm>
            <a:off x="7010399" y="2188689"/>
            <a:ext cx="1251877" cy="12568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67"/>
          <a:stretch/>
        </p:blipFill>
        <p:spPr bwMode="auto">
          <a:xfrm>
            <a:off x="4952999" y="702359"/>
            <a:ext cx="1894157" cy="13614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55618" y="757144"/>
            <a:ext cx="1361439" cy="12518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 descr="T:\Staff Members\Amanda Matheny\Photos\SW Mgmt Fac\Sand Filter\SandFilterPostMaintenanc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92" y="3581401"/>
            <a:ext cx="4158216" cy="311866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52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Maintenance Areas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Park Management area map</a:t>
            </a:r>
          </a:p>
          <a:p>
            <a:r>
              <a:rPr lang="en-US" dirty="0" smtClean="0"/>
              <a:t>Neglected pond </a:t>
            </a:r>
          </a:p>
          <a:p>
            <a:r>
              <a:rPr lang="en-US" dirty="0" smtClean="0"/>
              <a:t>Wrong stuff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r="5507"/>
          <a:stretch/>
        </p:blipFill>
        <p:spPr bwMode="auto">
          <a:xfrm>
            <a:off x="304800" y="685800"/>
            <a:ext cx="7229582" cy="606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14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29400" y="2819400"/>
            <a:ext cx="1447800" cy="175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II State and Federal MS4 Permit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2400" y="990600"/>
            <a:ext cx="7924800" cy="5638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Arial" pitchFamily="34" charset="0"/>
              <a:buNone/>
            </a:pPr>
            <a:r>
              <a:rPr lang="en-US" sz="3000" b="1" dirty="0" smtClean="0">
                <a:solidFill>
                  <a:srgbClr val="0070C0"/>
                </a:solidFill>
                <a:latin typeface="Calibri" pitchFamily="34" charset="0"/>
              </a:rPr>
              <a:t>Develop and implement </a:t>
            </a:r>
          </a:p>
          <a:p>
            <a:pPr marL="114300" indent="0">
              <a:buFont typeface="Arial" pitchFamily="34" charset="0"/>
              <a:buNone/>
            </a:pPr>
            <a:r>
              <a:rPr lang="en-US" sz="3000" b="1" dirty="0" smtClean="0">
                <a:solidFill>
                  <a:srgbClr val="006837"/>
                </a:solidFill>
                <a:latin typeface="Calibri" pitchFamily="34" charset="0"/>
              </a:rPr>
              <a:t>           Best Management Practices (BMPs) </a:t>
            </a:r>
          </a:p>
          <a:p>
            <a:pPr marL="114300" indent="0">
              <a:buFont typeface="Arial" pitchFamily="34" charset="0"/>
              <a:buNone/>
            </a:pPr>
            <a:r>
              <a:rPr lang="en-US" sz="3000" b="1" dirty="0" smtClean="0">
                <a:solidFill>
                  <a:srgbClr val="0070C0"/>
                </a:solidFill>
                <a:latin typeface="Calibri" pitchFamily="34" charset="0"/>
              </a:rPr>
              <a:t>	             for the 6 Minimum Control Measures</a:t>
            </a:r>
          </a:p>
          <a:p>
            <a:endParaRPr lang="en-US" sz="2400" dirty="0" smtClean="0">
              <a:latin typeface="Calibri" pitchFamily="34" charset="0"/>
            </a:endParaRPr>
          </a:p>
          <a:p>
            <a:r>
              <a:rPr lang="en-US" sz="2400" dirty="0" smtClean="0">
                <a:latin typeface="Calibri" pitchFamily="34" charset="0"/>
              </a:rPr>
              <a:t>Personnel Education and Outreach</a:t>
            </a:r>
          </a:p>
          <a:p>
            <a:endParaRPr lang="en-US" sz="2400" dirty="0" smtClean="0">
              <a:latin typeface="Calibri" pitchFamily="34" charset="0"/>
            </a:endParaRPr>
          </a:p>
          <a:p>
            <a:r>
              <a:rPr lang="en-US" sz="2400" dirty="0" smtClean="0">
                <a:latin typeface="Calibri" pitchFamily="34" charset="0"/>
              </a:rPr>
              <a:t>Pollution Prevention and Good Housekeeping</a:t>
            </a:r>
          </a:p>
          <a:p>
            <a:endParaRPr lang="en-US" sz="2400" dirty="0" smtClean="0">
              <a:latin typeface="Calibri" pitchFamily="34" charset="0"/>
            </a:endParaRPr>
          </a:p>
          <a:p>
            <a:r>
              <a:rPr lang="en-US" sz="2400" dirty="0" smtClean="0">
                <a:latin typeface="Calibri" pitchFamily="34" charset="0"/>
              </a:rPr>
              <a:t>Illicit Discharge Detection and Elimination</a:t>
            </a:r>
          </a:p>
          <a:p>
            <a:endParaRPr lang="en-US" sz="2400" dirty="0" smtClean="0">
              <a:latin typeface="Calibri" pitchFamily="34" charset="0"/>
            </a:endParaRPr>
          </a:p>
          <a:p>
            <a:r>
              <a:rPr lang="en-US" sz="2400" dirty="0" smtClean="0">
                <a:latin typeface="Calibri" pitchFamily="34" charset="0"/>
              </a:rPr>
              <a:t>Construction Site Runoff Control</a:t>
            </a:r>
          </a:p>
          <a:p>
            <a:endParaRPr lang="en-US" sz="2400" dirty="0" smtClean="0">
              <a:latin typeface="Calibri" pitchFamily="34" charset="0"/>
            </a:endParaRPr>
          </a:p>
          <a:p>
            <a:r>
              <a:rPr lang="en-US" sz="2400" dirty="0" smtClean="0">
                <a:latin typeface="Calibri" pitchFamily="34" charset="0"/>
              </a:rPr>
              <a:t>Post Construction Stormwater Management</a:t>
            </a:r>
          </a:p>
          <a:p>
            <a:endParaRPr lang="en-US" sz="2400" dirty="0" smtClean="0">
              <a:latin typeface="Calibri" pitchFamily="34" charset="0"/>
            </a:endParaRPr>
          </a:p>
          <a:p>
            <a:r>
              <a:rPr lang="en-US" sz="2400" dirty="0">
                <a:latin typeface="Calibri" pitchFamily="34" charset="0"/>
              </a:rPr>
              <a:t>Public Involvement and Participation</a:t>
            </a:r>
          </a:p>
          <a:p>
            <a:endParaRPr lang="en-US" sz="2400" dirty="0" smtClean="0">
              <a:latin typeface="Calibri" pitchFamily="34" charset="0"/>
            </a:endParaRPr>
          </a:p>
          <a:p>
            <a:endParaRPr lang="en-US" dirty="0" smtClean="0"/>
          </a:p>
          <a:p>
            <a:endParaRPr lang="en-US" b="1" dirty="0" smtClean="0"/>
          </a:p>
          <a:p>
            <a:pPr marL="114300" indent="0">
              <a:buFont typeface="Arial" pitchFamily="34" charset="0"/>
              <a:buNone/>
            </a:pPr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00800" y="30480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Received Permit in 2010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13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Stormwater Facility Maintenance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Park Management area map</a:t>
            </a:r>
          </a:p>
          <a:p>
            <a:r>
              <a:rPr lang="en-US" dirty="0" smtClean="0"/>
              <a:t>Neglected pond </a:t>
            </a:r>
          </a:p>
          <a:p>
            <a:r>
              <a:rPr lang="en-US" dirty="0" smtClean="0"/>
              <a:t>Wrong stuff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r="5507"/>
          <a:stretch/>
        </p:blipFill>
        <p:spPr bwMode="auto">
          <a:xfrm>
            <a:off x="304800" y="685800"/>
            <a:ext cx="7229582" cy="606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T:\Staff Members\Amanda Matheny\Photos\Problem Areas\Scalping w Mower\2012-10-24 13.14.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76" y="3059267"/>
            <a:ext cx="2743200" cy="36576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0076" y="5916687"/>
            <a:ext cx="2286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Embankment Scalping with Mower</a:t>
            </a:r>
            <a:endParaRPr lang="en-US" sz="1600" dirty="0">
              <a:latin typeface="Calibri" panose="020F050202020403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534" y="868646"/>
            <a:ext cx="3880669" cy="28472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6704414" y="3062949"/>
            <a:ext cx="2286000" cy="427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Dry Pond in disrepair</a:t>
            </a:r>
            <a:endParaRPr lang="en-US" sz="1600" dirty="0">
              <a:latin typeface="Calibri" panose="020F05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21221"/>
            <a:ext cx="3429000" cy="257123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170534" y="6221487"/>
            <a:ext cx="2286000" cy="427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String Trimmer Damage</a:t>
            </a:r>
            <a:endParaRPr lang="en-US" sz="1600" dirty="0">
              <a:latin typeface="Calibri" panose="020F0502020204030204" pitchFamily="34" charset="0"/>
            </a:endParaRPr>
          </a:p>
        </p:txBody>
      </p:sp>
      <p:pic>
        <p:nvPicPr>
          <p:cNvPr id="8193" name="Picture 1" descr="O:\NPDES\Photos\Winding Creek\before rehab 2013\DSCN02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07378"/>
            <a:ext cx="2895600" cy="21717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815957" y="893852"/>
            <a:ext cx="2286000" cy="427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Plants Not Maintained Well in Bioretention</a:t>
            </a:r>
            <a:endParaRPr lang="en-US" sz="1600" dirty="0">
              <a:latin typeface="Calibri" panose="020F0502020204030204" pitchFamily="34" charset="0"/>
            </a:endParaRPr>
          </a:p>
        </p:txBody>
      </p:sp>
      <p:pic>
        <p:nvPicPr>
          <p:cNvPr id="13" name="Picture 2" descr="Y:\Photos\MB SWM BEFOR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760" y="3276600"/>
            <a:ext cx="3437280" cy="2362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776591" y="5107317"/>
            <a:ext cx="2286000" cy="427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Clogged Riser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14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Centralization of Responsibilities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r="5507"/>
          <a:stretch/>
        </p:blipFill>
        <p:spPr bwMode="auto">
          <a:xfrm>
            <a:off x="5237634" y="685800"/>
            <a:ext cx="3170051" cy="265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douglas.stephens\Documents\Pictures\MLK\Broadacres Park\IMG_20130925_1342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19287"/>
            <a:ext cx="4064000" cy="304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460" y="3419287"/>
            <a:ext cx="406354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5"/>
          <p:cNvSpPr>
            <a:spLocks noGrp="1"/>
          </p:cNvSpPr>
          <p:nvPr>
            <p:ph idx="1"/>
          </p:nvPr>
        </p:nvSpPr>
        <p:spPr>
          <a:xfrm>
            <a:off x="152400" y="1018986"/>
            <a:ext cx="4876800" cy="1990913"/>
          </a:xfrm>
        </p:spPr>
        <p:txBody>
          <a:bodyPr/>
          <a:lstStyle/>
          <a:p>
            <a:r>
              <a:rPr lang="en-US" dirty="0" smtClean="0"/>
              <a:t>Water Quality Manager in each region, responsible for overseeing maintenance of SWM facilities on parkland.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1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Centralization of Responsibilities</a:t>
            </a:r>
            <a:endParaRPr lang="en-US" dirty="0"/>
          </a:p>
        </p:txBody>
      </p:sp>
      <p:pic>
        <p:nvPicPr>
          <p:cNvPr id="4" name="Picture 2" descr="C:\Users\douglas.stephens\Documents\Pictures\MLK\Broadacres Park\IMG_20130925_134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19287"/>
            <a:ext cx="4064000" cy="304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460" y="3419287"/>
            <a:ext cx="406354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r="5507"/>
          <a:stretch/>
        </p:blipFill>
        <p:spPr bwMode="auto">
          <a:xfrm>
            <a:off x="5237634" y="685800"/>
            <a:ext cx="3170051" cy="265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O:\NPDES\Photos\Winding Creek\rehab\DSCN02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76193"/>
            <a:ext cx="3302000" cy="24765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10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Centralization of Responsibilities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91" y="1037421"/>
            <a:ext cx="7097409" cy="54298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869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Centralization of Responsibilities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91" y="1037421"/>
            <a:ext cx="7097409" cy="54298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reeform 11"/>
          <p:cNvSpPr/>
          <p:nvPr/>
        </p:nvSpPr>
        <p:spPr>
          <a:xfrm>
            <a:off x="123357" y="2650733"/>
            <a:ext cx="3649154" cy="2774022"/>
          </a:xfrm>
          <a:custGeom>
            <a:avLst/>
            <a:gdLst>
              <a:gd name="connsiteX0" fmla="*/ 20481 w 3649154"/>
              <a:gd name="connsiteY0" fmla="*/ 2311685 h 2774022"/>
              <a:gd name="connsiteX1" fmla="*/ 71852 w 3649154"/>
              <a:gd name="connsiteY1" fmla="*/ 2280863 h 2774022"/>
              <a:gd name="connsiteX2" fmla="*/ 143771 w 3649154"/>
              <a:gd name="connsiteY2" fmla="*/ 2229492 h 2774022"/>
              <a:gd name="connsiteX3" fmla="*/ 236239 w 3649154"/>
              <a:gd name="connsiteY3" fmla="*/ 2178121 h 2774022"/>
              <a:gd name="connsiteX4" fmla="*/ 308158 w 3649154"/>
              <a:gd name="connsiteY4" fmla="*/ 2147298 h 2774022"/>
              <a:gd name="connsiteX5" fmla="*/ 338980 w 3649154"/>
              <a:gd name="connsiteY5" fmla="*/ 2126750 h 2774022"/>
              <a:gd name="connsiteX6" fmla="*/ 421173 w 3649154"/>
              <a:gd name="connsiteY6" fmla="*/ 2095928 h 2774022"/>
              <a:gd name="connsiteX7" fmla="*/ 493092 w 3649154"/>
              <a:gd name="connsiteY7" fmla="*/ 2065105 h 2774022"/>
              <a:gd name="connsiteX8" fmla="*/ 534189 w 3649154"/>
              <a:gd name="connsiteY8" fmla="*/ 2044557 h 2774022"/>
              <a:gd name="connsiteX9" fmla="*/ 595834 w 3649154"/>
              <a:gd name="connsiteY9" fmla="*/ 2024009 h 2774022"/>
              <a:gd name="connsiteX10" fmla="*/ 678027 w 3649154"/>
              <a:gd name="connsiteY10" fmla="*/ 1982912 h 2774022"/>
              <a:gd name="connsiteX11" fmla="*/ 739672 w 3649154"/>
              <a:gd name="connsiteY11" fmla="*/ 1962364 h 2774022"/>
              <a:gd name="connsiteX12" fmla="*/ 780769 w 3649154"/>
              <a:gd name="connsiteY12" fmla="*/ 1941815 h 2774022"/>
              <a:gd name="connsiteX13" fmla="*/ 842414 w 3649154"/>
              <a:gd name="connsiteY13" fmla="*/ 1921267 h 2774022"/>
              <a:gd name="connsiteX14" fmla="*/ 873236 w 3649154"/>
              <a:gd name="connsiteY14" fmla="*/ 1910993 h 2774022"/>
              <a:gd name="connsiteX15" fmla="*/ 904059 w 3649154"/>
              <a:gd name="connsiteY15" fmla="*/ 1900719 h 2774022"/>
              <a:gd name="connsiteX16" fmla="*/ 934881 w 3649154"/>
              <a:gd name="connsiteY16" fmla="*/ 1890445 h 2774022"/>
              <a:gd name="connsiteX17" fmla="*/ 1017074 w 3649154"/>
              <a:gd name="connsiteY17" fmla="*/ 1869896 h 2774022"/>
              <a:gd name="connsiteX18" fmla="*/ 1171187 w 3649154"/>
              <a:gd name="connsiteY18" fmla="*/ 1818525 h 2774022"/>
              <a:gd name="connsiteX19" fmla="*/ 1232832 w 3649154"/>
              <a:gd name="connsiteY19" fmla="*/ 1797977 h 2774022"/>
              <a:gd name="connsiteX20" fmla="*/ 1273928 w 3649154"/>
              <a:gd name="connsiteY20" fmla="*/ 1787703 h 2774022"/>
              <a:gd name="connsiteX21" fmla="*/ 1304751 w 3649154"/>
              <a:gd name="connsiteY21" fmla="*/ 1777429 h 2774022"/>
              <a:gd name="connsiteX22" fmla="*/ 1417767 w 3649154"/>
              <a:gd name="connsiteY22" fmla="*/ 1746606 h 2774022"/>
              <a:gd name="connsiteX23" fmla="*/ 1448589 w 3649154"/>
              <a:gd name="connsiteY23" fmla="*/ 1726058 h 2774022"/>
              <a:gd name="connsiteX24" fmla="*/ 1510234 w 3649154"/>
              <a:gd name="connsiteY24" fmla="*/ 1705510 h 2774022"/>
              <a:gd name="connsiteX25" fmla="*/ 1541056 w 3649154"/>
              <a:gd name="connsiteY25" fmla="*/ 1695236 h 2774022"/>
              <a:gd name="connsiteX26" fmla="*/ 1592427 w 3649154"/>
              <a:gd name="connsiteY26" fmla="*/ 1684961 h 2774022"/>
              <a:gd name="connsiteX27" fmla="*/ 1654072 w 3649154"/>
              <a:gd name="connsiteY27" fmla="*/ 1664413 h 2774022"/>
              <a:gd name="connsiteX28" fmla="*/ 1695169 w 3649154"/>
              <a:gd name="connsiteY28" fmla="*/ 1654139 h 2774022"/>
              <a:gd name="connsiteX29" fmla="*/ 1746540 w 3649154"/>
              <a:gd name="connsiteY29" fmla="*/ 1643865 h 2774022"/>
              <a:gd name="connsiteX30" fmla="*/ 1818459 w 3649154"/>
              <a:gd name="connsiteY30" fmla="*/ 1623316 h 2774022"/>
              <a:gd name="connsiteX31" fmla="*/ 1880104 w 3649154"/>
              <a:gd name="connsiteY31" fmla="*/ 1613042 h 2774022"/>
              <a:gd name="connsiteX32" fmla="*/ 1952023 w 3649154"/>
              <a:gd name="connsiteY32" fmla="*/ 1592494 h 2774022"/>
              <a:gd name="connsiteX33" fmla="*/ 2023942 w 3649154"/>
              <a:gd name="connsiteY33" fmla="*/ 1571946 h 2774022"/>
              <a:gd name="connsiteX34" fmla="*/ 2054764 w 3649154"/>
              <a:gd name="connsiteY34" fmla="*/ 1551397 h 2774022"/>
              <a:gd name="connsiteX35" fmla="*/ 2095861 w 3649154"/>
              <a:gd name="connsiteY35" fmla="*/ 1541123 h 2774022"/>
              <a:gd name="connsiteX36" fmla="*/ 2188328 w 3649154"/>
              <a:gd name="connsiteY36" fmla="*/ 1510301 h 2774022"/>
              <a:gd name="connsiteX37" fmla="*/ 2249973 w 3649154"/>
              <a:gd name="connsiteY37" fmla="*/ 1489752 h 2774022"/>
              <a:gd name="connsiteX38" fmla="*/ 2280796 w 3649154"/>
              <a:gd name="connsiteY38" fmla="*/ 1479478 h 2774022"/>
              <a:gd name="connsiteX39" fmla="*/ 2342441 w 3649154"/>
              <a:gd name="connsiteY39" fmla="*/ 1438382 h 2774022"/>
              <a:gd name="connsiteX40" fmla="*/ 2362989 w 3649154"/>
              <a:gd name="connsiteY40" fmla="*/ 1417833 h 2774022"/>
              <a:gd name="connsiteX41" fmla="*/ 2424634 w 3649154"/>
              <a:gd name="connsiteY41" fmla="*/ 1376737 h 2774022"/>
              <a:gd name="connsiteX42" fmla="*/ 2455456 w 3649154"/>
              <a:gd name="connsiteY42" fmla="*/ 1356188 h 2774022"/>
              <a:gd name="connsiteX43" fmla="*/ 2476005 w 3649154"/>
              <a:gd name="connsiteY43" fmla="*/ 1335640 h 2774022"/>
              <a:gd name="connsiteX44" fmla="*/ 2517101 w 3649154"/>
              <a:gd name="connsiteY44" fmla="*/ 1325366 h 2774022"/>
              <a:gd name="connsiteX45" fmla="*/ 2568472 w 3649154"/>
              <a:gd name="connsiteY45" fmla="*/ 1284269 h 2774022"/>
              <a:gd name="connsiteX46" fmla="*/ 2630117 w 3649154"/>
              <a:gd name="connsiteY46" fmla="*/ 1243173 h 2774022"/>
              <a:gd name="connsiteX47" fmla="*/ 2681488 w 3649154"/>
              <a:gd name="connsiteY47" fmla="*/ 1202076 h 2774022"/>
              <a:gd name="connsiteX48" fmla="*/ 2732859 w 3649154"/>
              <a:gd name="connsiteY48" fmla="*/ 1150705 h 2774022"/>
              <a:gd name="connsiteX49" fmla="*/ 2773955 w 3649154"/>
              <a:gd name="connsiteY49" fmla="*/ 1119883 h 2774022"/>
              <a:gd name="connsiteX50" fmla="*/ 2794504 w 3649154"/>
              <a:gd name="connsiteY50" fmla="*/ 1099334 h 2774022"/>
              <a:gd name="connsiteX51" fmla="*/ 2825326 w 3649154"/>
              <a:gd name="connsiteY51" fmla="*/ 1078786 h 2774022"/>
              <a:gd name="connsiteX52" fmla="*/ 2845874 w 3649154"/>
              <a:gd name="connsiteY52" fmla="*/ 1047964 h 2774022"/>
              <a:gd name="connsiteX53" fmla="*/ 2866423 w 3649154"/>
              <a:gd name="connsiteY53" fmla="*/ 1027415 h 2774022"/>
              <a:gd name="connsiteX54" fmla="*/ 2907519 w 3649154"/>
              <a:gd name="connsiteY54" fmla="*/ 965770 h 2774022"/>
              <a:gd name="connsiteX55" fmla="*/ 2928068 w 3649154"/>
              <a:gd name="connsiteY55" fmla="*/ 934948 h 2774022"/>
              <a:gd name="connsiteX56" fmla="*/ 2948616 w 3649154"/>
              <a:gd name="connsiteY56" fmla="*/ 904125 h 2774022"/>
              <a:gd name="connsiteX57" fmla="*/ 2969164 w 3649154"/>
              <a:gd name="connsiteY57" fmla="*/ 873303 h 2774022"/>
              <a:gd name="connsiteX58" fmla="*/ 2979439 w 3649154"/>
              <a:gd name="connsiteY58" fmla="*/ 842480 h 2774022"/>
              <a:gd name="connsiteX59" fmla="*/ 3010261 w 3649154"/>
              <a:gd name="connsiteY59" fmla="*/ 811658 h 2774022"/>
              <a:gd name="connsiteX60" fmla="*/ 3030809 w 3649154"/>
              <a:gd name="connsiteY60" fmla="*/ 780836 h 2774022"/>
              <a:gd name="connsiteX61" fmla="*/ 3092454 w 3649154"/>
              <a:gd name="connsiteY61" fmla="*/ 698642 h 2774022"/>
              <a:gd name="connsiteX62" fmla="*/ 3123277 w 3649154"/>
              <a:gd name="connsiteY62" fmla="*/ 595901 h 2774022"/>
              <a:gd name="connsiteX63" fmla="*/ 3123277 w 3649154"/>
              <a:gd name="connsiteY63" fmla="*/ 318498 h 2774022"/>
              <a:gd name="connsiteX64" fmla="*/ 3113003 w 3649154"/>
              <a:gd name="connsiteY64" fmla="*/ 287676 h 2774022"/>
              <a:gd name="connsiteX65" fmla="*/ 3082180 w 3649154"/>
              <a:gd name="connsiteY65" fmla="*/ 277402 h 2774022"/>
              <a:gd name="connsiteX66" fmla="*/ 3051358 w 3649154"/>
              <a:gd name="connsiteY66" fmla="*/ 256854 h 2774022"/>
              <a:gd name="connsiteX67" fmla="*/ 2989713 w 3649154"/>
              <a:gd name="connsiteY67" fmla="*/ 236305 h 2774022"/>
              <a:gd name="connsiteX68" fmla="*/ 2969164 w 3649154"/>
              <a:gd name="connsiteY68" fmla="*/ 215757 h 2774022"/>
              <a:gd name="connsiteX69" fmla="*/ 2907519 w 3649154"/>
              <a:gd name="connsiteY69" fmla="*/ 195209 h 2774022"/>
              <a:gd name="connsiteX70" fmla="*/ 2856149 w 3649154"/>
              <a:gd name="connsiteY70" fmla="*/ 164386 h 2774022"/>
              <a:gd name="connsiteX71" fmla="*/ 2835600 w 3649154"/>
              <a:gd name="connsiteY71" fmla="*/ 143838 h 2774022"/>
              <a:gd name="connsiteX72" fmla="*/ 2773955 w 3649154"/>
              <a:gd name="connsiteY72" fmla="*/ 123289 h 2774022"/>
              <a:gd name="connsiteX73" fmla="*/ 2712310 w 3649154"/>
              <a:gd name="connsiteY73" fmla="*/ 82193 h 2774022"/>
              <a:gd name="connsiteX74" fmla="*/ 2722585 w 3649154"/>
              <a:gd name="connsiteY74" fmla="*/ 30822 h 2774022"/>
              <a:gd name="connsiteX75" fmla="*/ 2897245 w 3649154"/>
              <a:gd name="connsiteY75" fmla="*/ 0 h 2774022"/>
              <a:gd name="connsiteX76" fmla="*/ 3164373 w 3649154"/>
              <a:gd name="connsiteY76" fmla="*/ 10274 h 2774022"/>
              <a:gd name="connsiteX77" fmla="*/ 3246567 w 3649154"/>
              <a:gd name="connsiteY77" fmla="*/ 30822 h 2774022"/>
              <a:gd name="connsiteX78" fmla="*/ 3308212 w 3649154"/>
              <a:gd name="connsiteY78" fmla="*/ 51370 h 2774022"/>
              <a:gd name="connsiteX79" fmla="*/ 3328760 w 3649154"/>
              <a:gd name="connsiteY79" fmla="*/ 71919 h 2774022"/>
              <a:gd name="connsiteX80" fmla="*/ 3349308 w 3649154"/>
              <a:gd name="connsiteY80" fmla="*/ 102741 h 2774022"/>
              <a:gd name="connsiteX81" fmla="*/ 3380131 w 3649154"/>
              <a:gd name="connsiteY81" fmla="*/ 123289 h 2774022"/>
              <a:gd name="connsiteX82" fmla="*/ 3431501 w 3649154"/>
              <a:gd name="connsiteY82" fmla="*/ 174660 h 2774022"/>
              <a:gd name="connsiteX83" fmla="*/ 3452050 w 3649154"/>
              <a:gd name="connsiteY83" fmla="*/ 195209 h 2774022"/>
              <a:gd name="connsiteX84" fmla="*/ 3503421 w 3649154"/>
              <a:gd name="connsiteY84" fmla="*/ 236305 h 2774022"/>
              <a:gd name="connsiteX85" fmla="*/ 3513695 w 3649154"/>
              <a:gd name="connsiteY85" fmla="*/ 267128 h 2774022"/>
              <a:gd name="connsiteX86" fmla="*/ 3554791 w 3649154"/>
              <a:gd name="connsiteY86" fmla="*/ 328773 h 2774022"/>
              <a:gd name="connsiteX87" fmla="*/ 3585614 w 3649154"/>
              <a:gd name="connsiteY87" fmla="*/ 380143 h 2774022"/>
              <a:gd name="connsiteX88" fmla="*/ 3616436 w 3649154"/>
              <a:gd name="connsiteY88" fmla="*/ 472611 h 2774022"/>
              <a:gd name="connsiteX89" fmla="*/ 3626710 w 3649154"/>
              <a:gd name="connsiteY89" fmla="*/ 503433 h 2774022"/>
              <a:gd name="connsiteX90" fmla="*/ 3636985 w 3649154"/>
              <a:gd name="connsiteY90" fmla="*/ 544530 h 2774022"/>
              <a:gd name="connsiteX91" fmla="*/ 3636985 w 3649154"/>
              <a:gd name="connsiteY91" fmla="*/ 821932 h 2774022"/>
              <a:gd name="connsiteX92" fmla="*/ 3616436 w 3649154"/>
              <a:gd name="connsiteY92" fmla="*/ 904125 h 2774022"/>
              <a:gd name="connsiteX93" fmla="*/ 3575340 w 3649154"/>
              <a:gd name="connsiteY93" fmla="*/ 965770 h 2774022"/>
              <a:gd name="connsiteX94" fmla="*/ 3565065 w 3649154"/>
              <a:gd name="connsiteY94" fmla="*/ 996593 h 2774022"/>
              <a:gd name="connsiteX95" fmla="*/ 3513695 w 3649154"/>
              <a:gd name="connsiteY95" fmla="*/ 1047964 h 2774022"/>
              <a:gd name="connsiteX96" fmla="*/ 3493146 w 3649154"/>
              <a:gd name="connsiteY96" fmla="*/ 1068512 h 2774022"/>
              <a:gd name="connsiteX97" fmla="*/ 3431501 w 3649154"/>
              <a:gd name="connsiteY97" fmla="*/ 1140431 h 2774022"/>
              <a:gd name="connsiteX98" fmla="*/ 3380131 w 3649154"/>
              <a:gd name="connsiteY98" fmla="*/ 1181528 h 2774022"/>
              <a:gd name="connsiteX99" fmla="*/ 3369856 w 3649154"/>
              <a:gd name="connsiteY99" fmla="*/ 1212350 h 2774022"/>
              <a:gd name="connsiteX100" fmla="*/ 3297937 w 3649154"/>
              <a:gd name="connsiteY100" fmla="*/ 1294543 h 2774022"/>
              <a:gd name="connsiteX101" fmla="*/ 3277389 w 3649154"/>
              <a:gd name="connsiteY101" fmla="*/ 1315092 h 2774022"/>
              <a:gd name="connsiteX102" fmla="*/ 3226018 w 3649154"/>
              <a:gd name="connsiteY102" fmla="*/ 1387011 h 2774022"/>
              <a:gd name="connsiteX103" fmla="*/ 3205470 w 3649154"/>
              <a:gd name="connsiteY103" fmla="*/ 1417833 h 2774022"/>
              <a:gd name="connsiteX104" fmla="*/ 3174647 w 3649154"/>
              <a:gd name="connsiteY104" fmla="*/ 1428107 h 2774022"/>
              <a:gd name="connsiteX105" fmla="*/ 3123277 w 3649154"/>
              <a:gd name="connsiteY105" fmla="*/ 1479478 h 2774022"/>
              <a:gd name="connsiteX106" fmla="*/ 3102728 w 3649154"/>
              <a:gd name="connsiteY106" fmla="*/ 1500027 h 2774022"/>
              <a:gd name="connsiteX107" fmla="*/ 3041083 w 3649154"/>
              <a:gd name="connsiteY107" fmla="*/ 1530849 h 2774022"/>
              <a:gd name="connsiteX108" fmla="*/ 2948616 w 3649154"/>
              <a:gd name="connsiteY108" fmla="*/ 1582220 h 2774022"/>
              <a:gd name="connsiteX109" fmla="*/ 2917794 w 3649154"/>
              <a:gd name="connsiteY109" fmla="*/ 1602768 h 2774022"/>
              <a:gd name="connsiteX110" fmla="*/ 2897245 w 3649154"/>
              <a:gd name="connsiteY110" fmla="*/ 1623316 h 2774022"/>
              <a:gd name="connsiteX111" fmla="*/ 2866423 w 3649154"/>
              <a:gd name="connsiteY111" fmla="*/ 1633591 h 2774022"/>
              <a:gd name="connsiteX112" fmla="*/ 2815052 w 3649154"/>
              <a:gd name="connsiteY112" fmla="*/ 1664413 h 2774022"/>
              <a:gd name="connsiteX113" fmla="*/ 2722585 w 3649154"/>
              <a:gd name="connsiteY113" fmla="*/ 1715784 h 2774022"/>
              <a:gd name="connsiteX114" fmla="*/ 2702036 w 3649154"/>
              <a:gd name="connsiteY114" fmla="*/ 1736332 h 2774022"/>
              <a:gd name="connsiteX115" fmla="*/ 2671214 w 3649154"/>
              <a:gd name="connsiteY115" fmla="*/ 1746606 h 2774022"/>
              <a:gd name="connsiteX116" fmla="*/ 2630117 w 3649154"/>
              <a:gd name="connsiteY116" fmla="*/ 1767155 h 2774022"/>
              <a:gd name="connsiteX117" fmla="*/ 2568472 w 3649154"/>
              <a:gd name="connsiteY117" fmla="*/ 1787703 h 2774022"/>
              <a:gd name="connsiteX118" fmla="*/ 2537650 w 3649154"/>
              <a:gd name="connsiteY118" fmla="*/ 1808251 h 2774022"/>
              <a:gd name="connsiteX119" fmla="*/ 2517101 w 3649154"/>
              <a:gd name="connsiteY119" fmla="*/ 1828800 h 2774022"/>
              <a:gd name="connsiteX120" fmla="*/ 2455456 w 3649154"/>
              <a:gd name="connsiteY120" fmla="*/ 1849348 h 2774022"/>
              <a:gd name="connsiteX121" fmla="*/ 2424634 w 3649154"/>
              <a:gd name="connsiteY121" fmla="*/ 1869896 h 2774022"/>
              <a:gd name="connsiteX122" fmla="*/ 2373263 w 3649154"/>
              <a:gd name="connsiteY122" fmla="*/ 1910993 h 2774022"/>
              <a:gd name="connsiteX123" fmla="*/ 2342441 w 3649154"/>
              <a:gd name="connsiteY123" fmla="*/ 1921267 h 2774022"/>
              <a:gd name="connsiteX124" fmla="*/ 2311618 w 3649154"/>
              <a:gd name="connsiteY124" fmla="*/ 1941815 h 2774022"/>
              <a:gd name="connsiteX125" fmla="*/ 2249973 w 3649154"/>
              <a:gd name="connsiteY125" fmla="*/ 1962364 h 2774022"/>
              <a:gd name="connsiteX126" fmla="*/ 2219151 w 3649154"/>
              <a:gd name="connsiteY126" fmla="*/ 1982912 h 2774022"/>
              <a:gd name="connsiteX127" fmla="*/ 2116409 w 3649154"/>
              <a:gd name="connsiteY127" fmla="*/ 2013734 h 2774022"/>
              <a:gd name="connsiteX128" fmla="*/ 2054764 w 3649154"/>
              <a:gd name="connsiteY128" fmla="*/ 2034283 h 2774022"/>
              <a:gd name="connsiteX129" fmla="*/ 1993119 w 3649154"/>
              <a:gd name="connsiteY129" fmla="*/ 2065105 h 2774022"/>
              <a:gd name="connsiteX130" fmla="*/ 1900652 w 3649154"/>
              <a:gd name="connsiteY130" fmla="*/ 2095928 h 2774022"/>
              <a:gd name="connsiteX131" fmla="*/ 1869830 w 3649154"/>
              <a:gd name="connsiteY131" fmla="*/ 2106202 h 2774022"/>
              <a:gd name="connsiteX132" fmla="*/ 1839007 w 3649154"/>
              <a:gd name="connsiteY132" fmla="*/ 2116476 h 2774022"/>
              <a:gd name="connsiteX133" fmla="*/ 1808185 w 3649154"/>
              <a:gd name="connsiteY133" fmla="*/ 2137024 h 2774022"/>
              <a:gd name="connsiteX134" fmla="*/ 1715717 w 3649154"/>
              <a:gd name="connsiteY134" fmla="*/ 2167847 h 2774022"/>
              <a:gd name="connsiteX135" fmla="*/ 1684895 w 3649154"/>
              <a:gd name="connsiteY135" fmla="*/ 2178121 h 2774022"/>
              <a:gd name="connsiteX136" fmla="*/ 1654072 w 3649154"/>
              <a:gd name="connsiteY136" fmla="*/ 2188395 h 2774022"/>
              <a:gd name="connsiteX137" fmla="*/ 1592427 w 3649154"/>
              <a:gd name="connsiteY137" fmla="*/ 2219218 h 2774022"/>
              <a:gd name="connsiteX138" fmla="*/ 1520508 w 3649154"/>
              <a:gd name="connsiteY138" fmla="*/ 2250040 h 2774022"/>
              <a:gd name="connsiteX139" fmla="*/ 1489686 w 3649154"/>
              <a:gd name="connsiteY139" fmla="*/ 2270588 h 2774022"/>
              <a:gd name="connsiteX140" fmla="*/ 1417767 w 3649154"/>
              <a:gd name="connsiteY140" fmla="*/ 2291137 h 2774022"/>
              <a:gd name="connsiteX141" fmla="*/ 1356122 w 3649154"/>
              <a:gd name="connsiteY141" fmla="*/ 2311685 h 2774022"/>
              <a:gd name="connsiteX142" fmla="*/ 1202009 w 3649154"/>
              <a:gd name="connsiteY142" fmla="*/ 2363056 h 2774022"/>
              <a:gd name="connsiteX143" fmla="*/ 1140364 w 3649154"/>
              <a:gd name="connsiteY143" fmla="*/ 2383604 h 2774022"/>
              <a:gd name="connsiteX144" fmla="*/ 1109542 w 3649154"/>
              <a:gd name="connsiteY144" fmla="*/ 2393878 h 2774022"/>
              <a:gd name="connsiteX145" fmla="*/ 1068445 w 3649154"/>
              <a:gd name="connsiteY145" fmla="*/ 2404152 h 2774022"/>
              <a:gd name="connsiteX146" fmla="*/ 1006800 w 3649154"/>
              <a:gd name="connsiteY146" fmla="*/ 2424701 h 2774022"/>
              <a:gd name="connsiteX147" fmla="*/ 914333 w 3649154"/>
              <a:gd name="connsiteY147" fmla="*/ 2455523 h 2774022"/>
              <a:gd name="connsiteX148" fmla="*/ 883510 w 3649154"/>
              <a:gd name="connsiteY148" fmla="*/ 2465797 h 2774022"/>
              <a:gd name="connsiteX149" fmla="*/ 852688 w 3649154"/>
              <a:gd name="connsiteY149" fmla="*/ 2476071 h 2774022"/>
              <a:gd name="connsiteX150" fmla="*/ 832140 w 3649154"/>
              <a:gd name="connsiteY150" fmla="*/ 2496620 h 2774022"/>
              <a:gd name="connsiteX151" fmla="*/ 760221 w 3649154"/>
              <a:gd name="connsiteY151" fmla="*/ 2517168 h 2774022"/>
              <a:gd name="connsiteX152" fmla="*/ 698576 w 3649154"/>
              <a:gd name="connsiteY152" fmla="*/ 2537716 h 2774022"/>
              <a:gd name="connsiteX153" fmla="*/ 667753 w 3649154"/>
              <a:gd name="connsiteY153" fmla="*/ 2547991 h 2774022"/>
              <a:gd name="connsiteX154" fmla="*/ 585560 w 3649154"/>
              <a:gd name="connsiteY154" fmla="*/ 2568539 h 2774022"/>
              <a:gd name="connsiteX155" fmla="*/ 544463 w 3649154"/>
              <a:gd name="connsiteY155" fmla="*/ 2578813 h 2774022"/>
              <a:gd name="connsiteX156" fmla="*/ 421173 w 3649154"/>
              <a:gd name="connsiteY156" fmla="*/ 2619910 h 2774022"/>
              <a:gd name="connsiteX157" fmla="*/ 390351 w 3649154"/>
              <a:gd name="connsiteY157" fmla="*/ 2630184 h 2774022"/>
              <a:gd name="connsiteX158" fmla="*/ 359528 w 3649154"/>
              <a:gd name="connsiteY158" fmla="*/ 2640458 h 2774022"/>
              <a:gd name="connsiteX159" fmla="*/ 267061 w 3649154"/>
              <a:gd name="connsiteY159" fmla="*/ 2681555 h 2774022"/>
              <a:gd name="connsiteX160" fmla="*/ 236239 w 3649154"/>
              <a:gd name="connsiteY160" fmla="*/ 2691829 h 2774022"/>
              <a:gd name="connsiteX161" fmla="*/ 205416 w 3649154"/>
              <a:gd name="connsiteY161" fmla="*/ 2702103 h 2774022"/>
              <a:gd name="connsiteX162" fmla="*/ 174594 w 3649154"/>
              <a:gd name="connsiteY162" fmla="*/ 2722651 h 2774022"/>
              <a:gd name="connsiteX163" fmla="*/ 82126 w 3649154"/>
              <a:gd name="connsiteY163" fmla="*/ 2753474 h 2774022"/>
              <a:gd name="connsiteX164" fmla="*/ 51304 w 3649154"/>
              <a:gd name="connsiteY164" fmla="*/ 2763748 h 2774022"/>
              <a:gd name="connsiteX165" fmla="*/ 20481 w 3649154"/>
              <a:gd name="connsiteY165" fmla="*/ 2774022 h 2774022"/>
              <a:gd name="connsiteX166" fmla="*/ 20481 w 3649154"/>
              <a:gd name="connsiteY166" fmla="*/ 2445249 h 2774022"/>
              <a:gd name="connsiteX167" fmla="*/ 20481 w 3649154"/>
              <a:gd name="connsiteY167" fmla="*/ 2311685 h 2774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3649154" h="2774022">
                <a:moveTo>
                  <a:pt x="20481" y="2311685"/>
                </a:moveTo>
                <a:cubicBezTo>
                  <a:pt x="29043" y="2284287"/>
                  <a:pt x="56089" y="2293123"/>
                  <a:pt x="71852" y="2280863"/>
                </a:cubicBezTo>
                <a:cubicBezTo>
                  <a:pt x="144985" y="2223982"/>
                  <a:pt x="80942" y="2250435"/>
                  <a:pt x="143771" y="2229492"/>
                </a:cubicBezTo>
                <a:cubicBezTo>
                  <a:pt x="214427" y="2182388"/>
                  <a:pt x="181987" y="2196204"/>
                  <a:pt x="236239" y="2178121"/>
                </a:cubicBezTo>
                <a:cubicBezTo>
                  <a:pt x="313619" y="2126535"/>
                  <a:pt x="215276" y="2187105"/>
                  <a:pt x="308158" y="2147298"/>
                </a:cubicBezTo>
                <a:cubicBezTo>
                  <a:pt x="319507" y="2142434"/>
                  <a:pt x="328259" y="2132876"/>
                  <a:pt x="338980" y="2126750"/>
                </a:cubicBezTo>
                <a:cubicBezTo>
                  <a:pt x="380766" y="2102872"/>
                  <a:pt x="376227" y="2107165"/>
                  <a:pt x="421173" y="2095928"/>
                </a:cubicBezTo>
                <a:cubicBezTo>
                  <a:pt x="483635" y="2054286"/>
                  <a:pt x="417272" y="2093537"/>
                  <a:pt x="493092" y="2065105"/>
                </a:cubicBezTo>
                <a:cubicBezTo>
                  <a:pt x="507433" y="2059727"/>
                  <a:pt x="519969" y="2050245"/>
                  <a:pt x="534189" y="2044557"/>
                </a:cubicBezTo>
                <a:cubicBezTo>
                  <a:pt x="554300" y="2036513"/>
                  <a:pt x="576461" y="2033696"/>
                  <a:pt x="595834" y="2024009"/>
                </a:cubicBezTo>
                <a:cubicBezTo>
                  <a:pt x="623232" y="2010310"/>
                  <a:pt x="648967" y="1992598"/>
                  <a:pt x="678027" y="1982912"/>
                </a:cubicBezTo>
                <a:cubicBezTo>
                  <a:pt x="698575" y="1976063"/>
                  <a:pt x="720299" y="1972051"/>
                  <a:pt x="739672" y="1962364"/>
                </a:cubicBezTo>
                <a:cubicBezTo>
                  <a:pt x="753371" y="1955514"/>
                  <a:pt x="766548" y="1947503"/>
                  <a:pt x="780769" y="1941815"/>
                </a:cubicBezTo>
                <a:cubicBezTo>
                  <a:pt x="800880" y="1933771"/>
                  <a:pt x="821866" y="1928116"/>
                  <a:pt x="842414" y="1921267"/>
                </a:cubicBezTo>
                <a:lnTo>
                  <a:pt x="873236" y="1910993"/>
                </a:lnTo>
                <a:lnTo>
                  <a:pt x="904059" y="1900719"/>
                </a:lnTo>
                <a:cubicBezTo>
                  <a:pt x="914333" y="1897294"/>
                  <a:pt x="924375" y="1893072"/>
                  <a:pt x="934881" y="1890445"/>
                </a:cubicBezTo>
                <a:cubicBezTo>
                  <a:pt x="962279" y="1883595"/>
                  <a:pt x="990282" y="1878826"/>
                  <a:pt x="1017074" y="1869896"/>
                </a:cubicBezTo>
                <a:lnTo>
                  <a:pt x="1171187" y="1818525"/>
                </a:lnTo>
                <a:lnTo>
                  <a:pt x="1232832" y="1797977"/>
                </a:lnTo>
                <a:cubicBezTo>
                  <a:pt x="1246531" y="1794552"/>
                  <a:pt x="1260351" y="1791582"/>
                  <a:pt x="1273928" y="1787703"/>
                </a:cubicBezTo>
                <a:cubicBezTo>
                  <a:pt x="1284341" y="1784728"/>
                  <a:pt x="1294303" y="1780279"/>
                  <a:pt x="1304751" y="1777429"/>
                </a:cubicBezTo>
                <a:cubicBezTo>
                  <a:pt x="1432214" y="1742666"/>
                  <a:pt x="1346821" y="1770254"/>
                  <a:pt x="1417767" y="1746606"/>
                </a:cubicBezTo>
                <a:cubicBezTo>
                  <a:pt x="1428041" y="1739757"/>
                  <a:pt x="1437305" y="1731073"/>
                  <a:pt x="1448589" y="1726058"/>
                </a:cubicBezTo>
                <a:cubicBezTo>
                  <a:pt x="1468382" y="1717261"/>
                  <a:pt x="1489686" y="1712359"/>
                  <a:pt x="1510234" y="1705510"/>
                </a:cubicBezTo>
                <a:cubicBezTo>
                  <a:pt x="1520508" y="1702085"/>
                  <a:pt x="1530437" y="1697360"/>
                  <a:pt x="1541056" y="1695236"/>
                </a:cubicBezTo>
                <a:cubicBezTo>
                  <a:pt x="1558180" y="1691811"/>
                  <a:pt x="1575580" y="1689556"/>
                  <a:pt x="1592427" y="1684961"/>
                </a:cubicBezTo>
                <a:cubicBezTo>
                  <a:pt x="1613324" y="1679262"/>
                  <a:pt x="1633059" y="1669666"/>
                  <a:pt x="1654072" y="1664413"/>
                </a:cubicBezTo>
                <a:cubicBezTo>
                  <a:pt x="1667771" y="1660988"/>
                  <a:pt x="1681385" y="1657202"/>
                  <a:pt x="1695169" y="1654139"/>
                </a:cubicBezTo>
                <a:cubicBezTo>
                  <a:pt x="1712216" y="1650351"/>
                  <a:pt x="1729599" y="1648100"/>
                  <a:pt x="1746540" y="1643865"/>
                </a:cubicBezTo>
                <a:cubicBezTo>
                  <a:pt x="1824877" y="1624281"/>
                  <a:pt x="1722369" y="1642535"/>
                  <a:pt x="1818459" y="1623316"/>
                </a:cubicBezTo>
                <a:cubicBezTo>
                  <a:pt x="1838886" y="1619230"/>
                  <a:pt x="1859677" y="1617127"/>
                  <a:pt x="1880104" y="1613042"/>
                </a:cubicBezTo>
                <a:cubicBezTo>
                  <a:pt x="1933629" y="1602337"/>
                  <a:pt x="1906330" y="1605549"/>
                  <a:pt x="1952023" y="1592494"/>
                </a:cubicBezTo>
                <a:cubicBezTo>
                  <a:pt x="2042329" y="1566693"/>
                  <a:pt x="1950038" y="1596580"/>
                  <a:pt x="2023942" y="1571946"/>
                </a:cubicBezTo>
                <a:cubicBezTo>
                  <a:pt x="2034216" y="1565096"/>
                  <a:pt x="2043414" y="1556261"/>
                  <a:pt x="2054764" y="1551397"/>
                </a:cubicBezTo>
                <a:cubicBezTo>
                  <a:pt x="2067743" y="1545835"/>
                  <a:pt x="2082336" y="1545180"/>
                  <a:pt x="2095861" y="1541123"/>
                </a:cubicBezTo>
                <a:cubicBezTo>
                  <a:pt x="2095878" y="1541118"/>
                  <a:pt x="2172908" y="1515441"/>
                  <a:pt x="2188328" y="1510301"/>
                </a:cubicBezTo>
                <a:lnTo>
                  <a:pt x="2249973" y="1489752"/>
                </a:lnTo>
                <a:lnTo>
                  <a:pt x="2280796" y="1479478"/>
                </a:lnTo>
                <a:cubicBezTo>
                  <a:pt x="2301344" y="1465779"/>
                  <a:pt x="2324979" y="1455845"/>
                  <a:pt x="2342441" y="1438382"/>
                </a:cubicBezTo>
                <a:cubicBezTo>
                  <a:pt x="2349290" y="1431532"/>
                  <a:pt x="2355240" y="1423645"/>
                  <a:pt x="2362989" y="1417833"/>
                </a:cubicBezTo>
                <a:cubicBezTo>
                  <a:pt x="2382746" y="1403015"/>
                  <a:pt x="2404086" y="1390436"/>
                  <a:pt x="2424634" y="1376737"/>
                </a:cubicBezTo>
                <a:cubicBezTo>
                  <a:pt x="2434908" y="1369888"/>
                  <a:pt x="2446724" y="1364919"/>
                  <a:pt x="2455456" y="1356188"/>
                </a:cubicBezTo>
                <a:cubicBezTo>
                  <a:pt x="2462306" y="1349339"/>
                  <a:pt x="2467341" y="1339972"/>
                  <a:pt x="2476005" y="1335640"/>
                </a:cubicBezTo>
                <a:cubicBezTo>
                  <a:pt x="2488635" y="1329325"/>
                  <a:pt x="2503402" y="1328791"/>
                  <a:pt x="2517101" y="1325366"/>
                </a:cubicBezTo>
                <a:cubicBezTo>
                  <a:pt x="2566717" y="1275752"/>
                  <a:pt x="2503668" y="1336112"/>
                  <a:pt x="2568472" y="1284269"/>
                </a:cubicBezTo>
                <a:cubicBezTo>
                  <a:pt x="2620765" y="1242435"/>
                  <a:pt x="2547291" y="1284586"/>
                  <a:pt x="2630117" y="1243173"/>
                </a:cubicBezTo>
                <a:cubicBezTo>
                  <a:pt x="2710213" y="1163073"/>
                  <a:pt x="2577826" y="1292779"/>
                  <a:pt x="2681488" y="1202076"/>
                </a:cubicBezTo>
                <a:cubicBezTo>
                  <a:pt x="2699713" y="1186129"/>
                  <a:pt x="2713486" y="1165235"/>
                  <a:pt x="2732859" y="1150705"/>
                </a:cubicBezTo>
                <a:cubicBezTo>
                  <a:pt x="2746558" y="1140431"/>
                  <a:pt x="2760801" y="1130845"/>
                  <a:pt x="2773955" y="1119883"/>
                </a:cubicBezTo>
                <a:cubicBezTo>
                  <a:pt x="2781397" y="1113682"/>
                  <a:pt x="2786940" y="1105385"/>
                  <a:pt x="2794504" y="1099334"/>
                </a:cubicBezTo>
                <a:cubicBezTo>
                  <a:pt x="2804146" y="1091620"/>
                  <a:pt x="2815052" y="1085635"/>
                  <a:pt x="2825326" y="1078786"/>
                </a:cubicBezTo>
                <a:cubicBezTo>
                  <a:pt x="2832175" y="1068512"/>
                  <a:pt x="2838160" y="1057606"/>
                  <a:pt x="2845874" y="1047964"/>
                </a:cubicBezTo>
                <a:cubicBezTo>
                  <a:pt x="2851925" y="1040400"/>
                  <a:pt x="2860611" y="1035165"/>
                  <a:pt x="2866423" y="1027415"/>
                </a:cubicBezTo>
                <a:cubicBezTo>
                  <a:pt x="2881240" y="1007658"/>
                  <a:pt x="2893820" y="986318"/>
                  <a:pt x="2907519" y="965770"/>
                </a:cubicBezTo>
                <a:lnTo>
                  <a:pt x="2928068" y="934948"/>
                </a:lnTo>
                <a:lnTo>
                  <a:pt x="2948616" y="904125"/>
                </a:lnTo>
                <a:cubicBezTo>
                  <a:pt x="2955465" y="893851"/>
                  <a:pt x="2965259" y="885017"/>
                  <a:pt x="2969164" y="873303"/>
                </a:cubicBezTo>
                <a:cubicBezTo>
                  <a:pt x="2972589" y="863029"/>
                  <a:pt x="2973431" y="851491"/>
                  <a:pt x="2979439" y="842480"/>
                </a:cubicBezTo>
                <a:cubicBezTo>
                  <a:pt x="2987499" y="830391"/>
                  <a:pt x="3000959" y="822820"/>
                  <a:pt x="3010261" y="811658"/>
                </a:cubicBezTo>
                <a:cubicBezTo>
                  <a:pt x="3018166" y="802172"/>
                  <a:pt x="3023095" y="790478"/>
                  <a:pt x="3030809" y="780836"/>
                </a:cubicBezTo>
                <a:cubicBezTo>
                  <a:pt x="3058628" y="746062"/>
                  <a:pt x="3071970" y="760092"/>
                  <a:pt x="3092454" y="698642"/>
                </a:cubicBezTo>
                <a:cubicBezTo>
                  <a:pt x="3117468" y="623601"/>
                  <a:pt x="3107750" y="658010"/>
                  <a:pt x="3123277" y="595901"/>
                </a:cubicBezTo>
                <a:cubicBezTo>
                  <a:pt x="3133317" y="455342"/>
                  <a:pt x="3140410" y="455568"/>
                  <a:pt x="3123277" y="318498"/>
                </a:cubicBezTo>
                <a:cubicBezTo>
                  <a:pt x="3121934" y="307752"/>
                  <a:pt x="3120661" y="295334"/>
                  <a:pt x="3113003" y="287676"/>
                </a:cubicBezTo>
                <a:cubicBezTo>
                  <a:pt x="3105345" y="280018"/>
                  <a:pt x="3092454" y="280827"/>
                  <a:pt x="3082180" y="277402"/>
                </a:cubicBezTo>
                <a:cubicBezTo>
                  <a:pt x="3071906" y="270553"/>
                  <a:pt x="3062642" y="261869"/>
                  <a:pt x="3051358" y="256854"/>
                </a:cubicBezTo>
                <a:cubicBezTo>
                  <a:pt x="3031565" y="248057"/>
                  <a:pt x="2989713" y="236305"/>
                  <a:pt x="2989713" y="236305"/>
                </a:cubicBezTo>
                <a:cubicBezTo>
                  <a:pt x="2982863" y="229456"/>
                  <a:pt x="2977828" y="220089"/>
                  <a:pt x="2969164" y="215757"/>
                </a:cubicBezTo>
                <a:cubicBezTo>
                  <a:pt x="2949791" y="206071"/>
                  <a:pt x="2907519" y="195209"/>
                  <a:pt x="2907519" y="195209"/>
                </a:cubicBezTo>
                <a:cubicBezTo>
                  <a:pt x="2855459" y="143147"/>
                  <a:pt x="2922830" y="204394"/>
                  <a:pt x="2856149" y="164386"/>
                </a:cubicBezTo>
                <a:cubicBezTo>
                  <a:pt x="2847843" y="159402"/>
                  <a:pt x="2844264" y="148170"/>
                  <a:pt x="2835600" y="143838"/>
                </a:cubicBezTo>
                <a:cubicBezTo>
                  <a:pt x="2816227" y="134151"/>
                  <a:pt x="2791977" y="135304"/>
                  <a:pt x="2773955" y="123289"/>
                </a:cubicBezTo>
                <a:lnTo>
                  <a:pt x="2712310" y="82193"/>
                </a:lnTo>
                <a:cubicBezTo>
                  <a:pt x="2715735" y="65069"/>
                  <a:pt x="2710237" y="43170"/>
                  <a:pt x="2722585" y="30822"/>
                </a:cubicBezTo>
                <a:cubicBezTo>
                  <a:pt x="2748593" y="4814"/>
                  <a:pt x="2887568" y="880"/>
                  <a:pt x="2897245" y="0"/>
                </a:cubicBezTo>
                <a:cubicBezTo>
                  <a:pt x="2986288" y="3425"/>
                  <a:pt x="3075609" y="2442"/>
                  <a:pt x="3164373" y="10274"/>
                </a:cubicBezTo>
                <a:cubicBezTo>
                  <a:pt x="3192505" y="12756"/>
                  <a:pt x="3219775" y="21891"/>
                  <a:pt x="3246567" y="30822"/>
                </a:cubicBezTo>
                <a:lnTo>
                  <a:pt x="3308212" y="51370"/>
                </a:lnTo>
                <a:cubicBezTo>
                  <a:pt x="3315061" y="58220"/>
                  <a:pt x="3322709" y="64355"/>
                  <a:pt x="3328760" y="71919"/>
                </a:cubicBezTo>
                <a:cubicBezTo>
                  <a:pt x="3336474" y="81561"/>
                  <a:pt x="3340577" y="94010"/>
                  <a:pt x="3349308" y="102741"/>
                </a:cubicBezTo>
                <a:cubicBezTo>
                  <a:pt x="3358040" y="111472"/>
                  <a:pt x="3370838" y="115158"/>
                  <a:pt x="3380131" y="123289"/>
                </a:cubicBezTo>
                <a:cubicBezTo>
                  <a:pt x="3398356" y="139236"/>
                  <a:pt x="3414378" y="157536"/>
                  <a:pt x="3431501" y="174660"/>
                </a:cubicBezTo>
                <a:cubicBezTo>
                  <a:pt x="3438351" y="181510"/>
                  <a:pt x="3443990" y="189836"/>
                  <a:pt x="3452050" y="195209"/>
                </a:cubicBezTo>
                <a:cubicBezTo>
                  <a:pt x="3490932" y="221130"/>
                  <a:pt x="3474141" y="207026"/>
                  <a:pt x="3503421" y="236305"/>
                </a:cubicBezTo>
                <a:cubicBezTo>
                  <a:pt x="3506846" y="246579"/>
                  <a:pt x="3508436" y="257661"/>
                  <a:pt x="3513695" y="267128"/>
                </a:cubicBezTo>
                <a:cubicBezTo>
                  <a:pt x="3525688" y="288716"/>
                  <a:pt x="3546981" y="305344"/>
                  <a:pt x="3554791" y="328773"/>
                </a:cubicBezTo>
                <a:cubicBezTo>
                  <a:pt x="3568128" y="368785"/>
                  <a:pt x="3557407" y="351937"/>
                  <a:pt x="3585614" y="380143"/>
                </a:cubicBezTo>
                <a:lnTo>
                  <a:pt x="3616436" y="472611"/>
                </a:lnTo>
                <a:cubicBezTo>
                  <a:pt x="3619861" y="482885"/>
                  <a:pt x="3624083" y="492927"/>
                  <a:pt x="3626710" y="503433"/>
                </a:cubicBezTo>
                <a:lnTo>
                  <a:pt x="3636985" y="544530"/>
                </a:lnTo>
                <a:cubicBezTo>
                  <a:pt x="3653602" y="677466"/>
                  <a:pt x="3652814" y="631985"/>
                  <a:pt x="3636985" y="821932"/>
                </a:cubicBezTo>
                <a:cubicBezTo>
                  <a:pt x="3636092" y="832646"/>
                  <a:pt x="3625097" y="888536"/>
                  <a:pt x="3616436" y="904125"/>
                </a:cubicBezTo>
                <a:cubicBezTo>
                  <a:pt x="3604443" y="925713"/>
                  <a:pt x="3583150" y="942342"/>
                  <a:pt x="3575340" y="965770"/>
                </a:cubicBezTo>
                <a:cubicBezTo>
                  <a:pt x="3571915" y="976044"/>
                  <a:pt x="3571563" y="987929"/>
                  <a:pt x="3565065" y="996593"/>
                </a:cubicBezTo>
                <a:cubicBezTo>
                  <a:pt x="3550535" y="1015966"/>
                  <a:pt x="3530819" y="1030840"/>
                  <a:pt x="3513695" y="1047964"/>
                </a:cubicBezTo>
                <a:cubicBezTo>
                  <a:pt x="3506845" y="1054814"/>
                  <a:pt x="3498519" y="1060452"/>
                  <a:pt x="3493146" y="1068512"/>
                </a:cubicBezTo>
                <a:cubicBezTo>
                  <a:pt x="3474555" y="1096398"/>
                  <a:pt x="3461398" y="1120500"/>
                  <a:pt x="3431501" y="1140431"/>
                </a:cubicBezTo>
                <a:cubicBezTo>
                  <a:pt x="3392619" y="1166352"/>
                  <a:pt x="3409410" y="1152248"/>
                  <a:pt x="3380131" y="1181528"/>
                </a:cubicBezTo>
                <a:cubicBezTo>
                  <a:pt x="3376706" y="1191802"/>
                  <a:pt x="3374699" y="1202664"/>
                  <a:pt x="3369856" y="1212350"/>
                </a:cubicBezTo>
                <a:cubicBezTo>
                  <a:pt x="3352863" y="1246336"/>
                  <a:pt x="3324725" y="1267755"/>
                  <a:pt x="3297937" y="1294543"/>
                </a:cubicBezTo>
                <a:lnTo>
                  <a:pt x="3277389" y="1315092"/>
                </a:lnTo>
                <a:cubicBezTo>
                  <a:pt x="3251904" y="1391547"/>
                  <a:pt x="3291024" y="1289501"/>
                  <a:pt x="3226018" y="1387011"/>
                </a:cubicBezTo>
                <a:cubicBezTo>
                  <a:pt x="3219169" y="1397285"/>
                  <a:pt x="3215112" y="1410119"/>
                  <a:pt x="3205470" y="1417833"/>
                </a:cubicBezTo>
                <a:cubicBezTo>
                  <a:pt x="3197013" y="1424598"/>
                  <a:pt x="3184921" y="1424682"/>
                  <a:pt x="3174647" y="1428107"/>
                </a:cubicBezTo>
                <a:cubicBezTo>
                  <a:pt x="3139422" y="1480946"/>
                  <a:pt x="3172201" y="1440339"/>
                  <a:pt x="3123277" y="1479478"/>
                </a:cubicBezTo>
                <a:cubicBezTo>
                  <a:pt x="3115713" y="1485529"/>
                  <a:pt x="3110292" y="1493976"/>
                  <a:pt x="3102728" y="1500027"/>
                </a:cubicBezTo>
                <a:cubicBezTo>
                  <a:pt x="3074276" y="1522789"/>
                  <a:pt x="3073638" y="1519998"/>
                  <a:pt x="3041083" y="1530849"/>
                </a:cubicBezTo>
                <a:cubicBezTo>
                  <a:pt x="2970428" y="1577954"/>
                  <a:pt x="3002868" y="1564137"/>
                  <a:pt x="2948616" y="1582220"/>
                </a:cubicBezTo>
                <a:cubicBezTo>
                  <a:pt x="2938342" y="1589069"/>
                  <a:pt x="2927436" y="1595054"/>
                  <a:pt x="2917794" y="1602768"/>
                </a:cubicBezTo>
                <a:cubicBezTo>
                  <a:pt x="2910230" y="1608819"/>
                  <a:pt x="2905551" y="1618332"/>
                  <a:pt x="2897245" y="1623316"/>
                </a:cubicBezTo>
                <a:cubicBezTo>
                  <a:pt x="2887959" y="1628888"/>
                  <a:pt x="2876697" y="1630166"/>
                  <a:pt x="2866423" y="1633591"/>
                </a:cubicBezTo>
                <a:cubicBezTo>
                  <a:pt x="2820319" y="1679692"/>
                  <a:pt x="2875072" y="1631068"/>
                  <a:pt x="2815052" y="1664413"/>
                </a:cubicBezTo>
                <a:cubicBezTo>
                  <a:pt x="2709069" y="1723293"/>
                  <a:pt x="2792328" y="1692536"/>
                  <a:pt x="2722585" y="1715784"/>
                </a:cubicBezTo>
                <a:cubicBezTo>
                  <a:pt x="2715735" y="1722633"/>
                  <a:pt x="2710342" y="1731348"/>
                  <a:pt x="2702036" y="1736332"/>
                </a:cubicBezTo>
                <a:cubicBezTo>
                  <a:pt x="2692750" y="1741904"/>
                  <a:pt x="2681168" y="1742340"/>
                  <a:pt x="2671214" y="1746606"/>
                </a:cubicBezTo>
                <a:cubicBezTo>
                  <a:pt x="2657136" y="1752639"/>
                  <a:pt x="2644338" y="1761467"/>
                  <a:pt x="2630117" y="1767155"/>
                </a:cubicBezTo>
                <a:cubicBezTo>
                  <a:pt x="2610006" y="1775199"/>
                  <a:pt x="2568472" y="1787703"/>
                  <a:pt x="2568472" y="1787703"/>
                </a:cubicBezTo>
                <a:cubicBezTo>
                  <a:pt x="2558198" y="1794552"/>
                  <a:pt x="2547292" y="1800537"/>
                  <a:pt x="2537650" y="1808251"/>
                </a:cubicBezTo>
                <a:cubicBezTo>
                  <a:pt x="2530086" y="1814302"/>
                  <a:pt x="2525765" y="1824468"/>
                  <a:pt x="2517101" y="1828800"/>
                </a:cubicBezTo>
                <a:cubicBezTo>
                  <a:pt x="2497728" y="1838487"/>
                  <a:pt x="2455456" y="1849348"/>
                  <a:pt x="2455456" y="1849348"/>
                </a:cubicBezTo>
                <a:cubicBezTo>
                  <a:pt x="2445182" y="1856197"/>
                  <a:pt x="2434276" y="1862182"/>
                  <a:pt x="2424634" y="1869896"/>
                </a:cubicBezTo>
                <a:cubicBezTo>
                  <a:pt x="2392777" y="1895382"/>
                  <a:pt x="2415432" y="1889909"/>
                  <a:pt x="2373263" y="1910993"/>
                </a:cubicBezTo>
                <a:cubicBezTo>
                  <a:pt x="2363577" y="1915836"/>
                  <a:pt x="2352127" y="1916424"/>
                  <a:pt x="2342441" y="1921267"/>
                </a:cubicBezTo>
                <a:cubicBezTo>
                  <a:pt x="2331396" y="1926789"/>
                  <a:pt x="2322902" y="1936800"/>
                  <a:pt x="2311618" y="1941815"/>
                </a:cubicBezTo>
                <a:cubicBezTo>
                  <a:pt x="2291825" y="1950612"/>
                  <a:pt x="2267995" y="1950349"/>
                  <a:pt x="2249973" y="1962364"/>
                </a:cubicBezTo>
                <a:cubicBezTo>
                  <a:pt x="2239699" y="1969213"/>
                  <a:pt x="2230435" y="1977897"/>
                  <a:pt x="2219151" y="1982912"/>
                </a:cubicBezTo>
                <a:cubicBezTo>
                  <a:pt x="2168850" y="2005268"/>
                  <a:pt x="2162390" y="1999939"/>
                  <a:pt x="2116409" y="2013734"/>
                </a:cubicBezTo>
                <a:cubicBezTo>
                  <a:pt x="2095663" y="2019958"/>
                  <a:pt x="2075312" y="2027433"/>
                  <a:pt x="2054764" y="2034283"/>
                </a:cubicBezTo>
                <a:cubicBezTo>
                  <a:pt x="1942356" y="2071753"/>
                  <a:pt x="2112620" y="2011993"/>
                  <a:pt x="1993119" y="2065105"/>
                </a:cubicBezTo>
                <a:cubicBezTo>
                  <a:pt x="1993112" y="2065108"/>
                  <a:pt x="1916067" y="2090790"/>
                  <a:pt x="1900652" y="2095928"/>
                </a:cubicBezTo>
                <a:lnTo>
                  <a:pt x="1869830" y="2106202"/>
                </a:lnTo>
                <a:lnTo>
                  <a:pt x="1839007" y="2116476"/>
                </a:lnTo>
                <a:cubicBezTo>
                  <a:pt x="1828733" y="2123325"/>
                  <a:pt x="1819469" y="2132009"/>
                  <a:pt x="1808185" y="2137024"/>
                </a:cubicBezTo>
                <a:cubicBezTo>
                  <a:pt x="1808170" y="2137031"/>
                  <a:pt x="1731136" y="2162707"/>
                  <a:pt x="1715717" y="2167847"/>
                </a:cubicBezTo>
                <a:lnTo>
                  <a:pt x="1684895" y="2178121"/>
                </a:lnTo>
                <a:lnTo>
                  <a:pt x="1654072" y="2188395"/>
                </a:lnTo>
                <a:cubicBezTo>
                  <a:pt x="1565742" y="2247281"/>
                  <a:pt x="1677500" y="2176681"/>
                  <a:pt x="1592427" y="2219218"/>
                </a:cubicBezTo>
                <a:cubicBezTo>
                  <a:pt x="1521478" y="2254693"/>
                  <a:pt x="1606036" y="2228659"/>
                  <a:pt x="1520508" y="2250040"/>
                </a:cubicBezTo>
                <a:cubicBezTo>
                  <a:pt x="1510234" y="2256889"/>
                  <a:pt x="1500730" y="2265066"/>
                  <a:pt x="1489686" y="2270588"/>
                </a:cubicBezTo>
                <a:cubicBezTo>
                  <a:pt x="1472418" y="2279222"/>
                  <a:pt x="1434232" y="2286197"/>
                  <a:pt x="1417767" y="2291137"/>
                </a:cubicBezTo>
                <a:cubicBezTo>
                  <a:pt x="1397021" y="2297361"/>
                  <a:pt x="1376670" y="2304836"/>
                  <a:pt x="1356122" y="2311685"/>
                </a:cubicBezTo>
                <a:lnTo>
                  <a:pt x="1202009" y="2363056"/>
                </a:lnTo>
                <a:lnTo>
                  <a:pt x="1140364" y="2383604"/>
                </a:lnTo>
                <a:cubicBezTo>
                  <a:pt x="1130090" y="2387029"/>
                  <a:pt x="1120048" y="2391251"/>
                  <a:pt x="1109542" y="2393878"/>
                </a:cubicBezTo>
                <a:cubicBezTo>
                  <a:pt x="1095843" y="2397303"/>
                  <a:pt x="1081970" y="2400094"/>
                  <a:pt x="1068445" y="2404152"/>
                </a:cubicBezTo>
                <a:cubicBezTo>
                  <a:pt x="1047699" y="2410376"/>
                  <a:pt x="1027348" y="2417851"/>
                  <a:pt x="1006800" y="2424701"/>
                </a:cubicBezTo>
                <a:lnTo>
                  <a:pt x="914333" y="2455523"/>
                </a:lnTo>
                <a:lnTo>
                  <a:pt x="883510" y="2465797"/>
                </a:lnTo>
                <a:lnTo>
                  <a:pt x="852688" y="2476071"/>
                </a:lnTo>
                <a:cubicBezTo>
                  <a:pt x="845839" y="2482921"/>
                  <a:pt x="840446" y="2491636"/>
                  <a:pt x="832140" y="2496620"/>
                </a:cubicBezTo>
                <a:cubicBezTo>
                  <a:pt x="820632" y="2503525"/>
                  <a:pt x="769175" y="2514482"/>
                  <a:pt x="760221" y="2517168"/>
                </a:cubicBezTo>
                <a:cubicBezTo>
                  <a:pt x="739475" y="2523392"/>
                  <a:pt x="719124" y="2530867"/>
                  <a:pt x="698576" y="2537716"/>
                </a:cubicBezTo>
                <a:cubicBezTo>
                  <a:pt x="688302" y="2541141"/>
                  <a:pt x="678260" y="2545364"/>
                  <a:pt x="667753" y="2547991"/>
                </a:cubicBezTo>
                <a:lnTo>
                  <a:pt x="585560" y="2568539"/>
                </a:lnTo>
                <a:cubicBezTo>
                  <a:pt x="571861" y="2571964"/>
                  <a:pt x="557859" y="2574348"/>
                  <a:pt x="544463" y="2578813"/>
                </a:cubicBezTo>
                <a:lnTo>
                  <a:pt x="421173" y="2619910"/>
                </a:lnTo>
                <a:lnTo>
                  <a:pt x="390351" y="2630184"/>
                </a:lnTo>
                <a:lnTo>
                  <a:pt x="359528" y="2640458"/>
                </a:lnTo>
                <a:cubicBezTo>
                  <a:pt x="310684" y="2673020"/>
                  <a:pt x="340419" y="2657102"/>
                  <a:pt x="267061" y="2681555"/>
                </a:cubicBezTo>
                <a:lnTo>
                  <a:pt x="236239" y="2691829"/>
                </a:lnTo>
                <a:lnTo>
                  <a:pt x="205416" y="2702103"/>
                </a:lnTo>
                <a:cubicBezTo>
                  <a:pt x="195142" y="2708952"/>
                  <a:pt x="185878" y="2717636"/>
                  <a:pt x="174594" y="2722651"/>
                </a:cubicBezTo>
                <a:cubicBezTo>
                  <a:pt x="174579" y="2722658"/>
                  <a:pt x="97545" y="2748334"/>
                  <a:pt x="82126" y="2753474"/>
                </a:cubicBezTo>
                <a:lnTo>
                  <a:pt x="51304" y="2763748"/>
                </a:lnTo>
                <a:lnTo>
                  <a:pt x="20481" y="2774022"/>
                </a:lnTo>
                <a:cubicBezTo>
                  <a:pt x="-21554" y="2647918"/>
                  <a:pt x="12910" y="2763251"/>
                  <a:pt x="20481" y="2445249"/>
                </a:cubicBezTo>
                <a:cubicBezTo>
                  <a:pt x="21541" y="2400740"/>
                  <a:pt x="11919" y="2339083"/>
                  <a:pt x="20481" y="231168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595500" y="2681555"/>
            <a:ext cx="4849803" cy="3808472"/>
          </a:xfrm>
          <a:custGeom>
            <a:avLst/>
            <a:gdLst>
              <a:gd name="connsiteX0" fmla="*/ 401 w 4849803"/>
              <a:gd name="connsiteY0" fmla="*/ 3760342 h 3808472"/>
              <a:gd name="connsiteX1" fmla="*/ 82594 w 4849803"/>
              <a:gd name="connsiteY1" fmla="*/ 3688423 h 3808472"/>
              <a:gd name="connsiteX2" fmla="*/ 103143 w 4849803"/>
              <a:gd name="connsiteY2" fmla="*/ 3667874 h 3808472"/>
              <a:gd name="connsiteX3" fmla="*/ 133965 w 4849803"/>
              <a:gd name="connsiteY3" fmla="*/ 3657600 h 3808472"/>
              <a:gd name="connsiteX4" fmla="*/ 164788 w 4849803"/>
              <a:gd name="connsiteY4" fmla="*/ 3637052 h 3808472"/>
              <a:gd name="connsiteX5" fmla="*/ 185336 w 4849803"/>
              <a:gd name="connsiteY5" fmla="*/ 3616503 h 3808472"/>
              <a:gd name="connsiteX6" fmla="*/ 226433 w 4849803"/>
              <a:gd name="connsiteY6" fmla="*/ 3606229 h 3808472"/>
              <a:gd name="connsiteX7" fmla="*/ 257255 w 4849803"/>
              <a:gd name="connsiteY7" fmla="*/ 3595955 h 3808472"/>
              <a:gd name="connsiteX8" fmla="*/ 318900 w 4849803"/>
              <a:gd name="connsiteY8" fmla="*/ 3565133 h 3808472"/>
              <a:gd name="connsiteX9" fmla="*/ 349722 w 4849803"/>
              <a:gd name="connsiteY9" fmla="*/ 3544584 h 3808472"/>
              <a:gd name="connsiteX10" fmla="*/ 390819 w 4849803"/>
              <a:gd name="connsiteY10" fmla="*/ 3534310 h 3808472"/>
              <a:gd name="connsiteX11" fmla="*/ 452464 w 4849803"/>
              <a:gd name="connsiteY11" fmla="*/ 3513762 h 3808472"/>
              <a:gd name="connsiteX12" fmla="*/ 483287 w 4849803"/>
              <a:gd name="connsiteY12" fmla="*/ 3503488 h 3808472"/>
              <a:gd name="connsiteX13" fmla="*/ 544931 w 4849803"/>
              <a:gd name="connsiteY13" fmla="*/ 3482939 h 3808472"/>
              <a:gd name="connsiteX14" fmla="*/ 575754 w 4849803"/>
              <a:gd name="connsiteY14" fmla="*/ 3472665 h 3808472"/>
              <a:gd name="connsiteX15" fmla="*/ 616851 w 4849803"/>
              <a:gd name="connsiteY15" fmla="*/ 3462391 h 3808472"/>
              <a:gd name="connsiteX16" fmla="*/ 668221 w 4849803"/>
              <a:gd name="connsiteY16" fmla="*/ 3452117 h 3808472"/>
              <a:gd name="connsiteX17" fmla="*/ 699044 w 4849803"/>
              <a:gd name="connsiteY17" fmla="*/ 3441843 h 3808472"/>
              <a:gd name="connsiteX18" fmla="*/ 781237 w 4849803"/>
              <a:gd name="connsiteY18" fmla="*/ 3421294 h 3808472"/>
              <a:gd name="connsiteX19" fmla="*/ 853156 w 4849803"/>
              <a:gd name="connsiteY19" fmla="*/ 3400746 h 3808472"/>
              <a:gd name="connsiteX20" fmla="*/ 883979 w 4849803"/>
              <a:gd name="connsiteY20" fmla="*/ 3380198 h 3808472"/>
              <a:gd name="connsiteX21" fmla="*/ 945624 w 4849803"/>
              <a:gd name="connsiteY21" fmla="*/ 3359649 h 3808472"/>
              <a:gd name="connsiteX22" fmla="*/ 976446 w 4849803"/>
              <a:gd name="connsiteY22" fmla="*/ 3339101 h 3808472"/>
              <a:gd name="connsiteX23" fmla="*/ 1058639 w 4849803"/>
              <a:gd name="connsiteY23" fmla="*/ 3318553 h 3808472"/>
              <a:gd name="connsiteX24" fmla="*/ 1110010 w 4849803"/>
              <a:gd name="connsiteY24" fmla="*/ 3287730 h 3808472"/>
              <a:gd name="connsiteX25" fmla="*/ 1140833 w 4849803"/>
              <a:gd name="connsiteY25" fmla="*/ 3267182 h 3808472"/>
              <a:gd name="connsiteX26" fmla="*/ 1181929 w 4849803"/>
              <a:gd name="connsiteY26" fmla="*/ 3246634 h 3808472"/>
              <a:gd name="connsiteX27" fmla="*/ 1243574 w 4849803"/>
              <a:gd name="connsiteY27" fmla="*/ 3205537 h 3808472"/>
              <a:gd name="connsiteX28" fmla="*/ 1284671 w 4849803"/>
              <a:gd name="connsiteY28" fmla="*/ 3184989 h 3808472"/>
              <a:gd name="connsiteX29" fmla="*/ 1315493 w 4849803"/>
              <a:gd name="connsiteY29" fmla="*/ 3164441 h 3808472"/>
              <a:gd name="connsiteX30" fmla="*/ 1336042 w 4849803"/>
              <a:gd name="connsiteY30" fmla="*/ 3143892 h 3808472"/>
              <a:gd name="connsiteX31" fmla="*/ 1397687 w 4849803"/>
              <a:gd name="connsiteY31" fmla="*/ 3123344 h 3808472"/>
              <a:gd name="connsiteX32" fmla="*/ 1490154 w 4849803"/>
              <a:gd name="connsiteY32" fmla="*/ 3082247 h 3808472"/>
              <a:gd name="connsiteX33" fmla="*/ 1520976 w 4849803"/>
              <a:gd name="connsiteY33" fmla="*/ 3071973 h 3808472"/>
              <a:gd name="connsiteX34" fmla="*/ 1551799 w 4849803"/>
              <a:gd name="connsiteY34" fmla="*/ 3051425 h 3808472"/>
              <a:gd name="connsiteX35" fmla="*/ 1613444 w 4849803"/>
              <a:gd name="connsiteY35" fmla="*/ 3030876 h 3808472"/>
              <a:gd name="connsiteX36" fmla="*/ 1644266 w 4849803"/>
              <a:gd name="connsiteY36" fmla="*/ 3010328 h 3808472"/>
              <a:gd name="connsiteX37" fmla="*/ 1716185 w 4849803"/>
              <a:gd name="connsiteY37" fmla="*/ 2979506 h 3808472"/>
              <a:gd name="connsiteX38" fmla="*/ 1757282 w 4849803"/>
              <a:gd name="connsiteY38" fmla="*/ 2948683 h 3808472"/>
              <a:gd name="connsiteX39" fmla="*/ 1829201 w 4849803"/>
              <a:gd name="connsiteY39" fmla="*/ 2928135 h 3808472"/>
              <a:gd name="connsiteX40" fmla="*/ 1901120 w 4849803"/>
              <a:gd name="connsiteY40" fmla="*/ 2887038 h 3808472"/>
              <a:gd name="connsiteX41" fmla="*/ 1973039 w 4849803"/>
              <a:gd name="connsiteY41" fmla="*/ 2845942 h 3808472"/>
              <a:gd name="connsiteX42" fmla="*/ 2034684 w 4849803"/>
              <a:gd name="connsiteY42" fmla="*/ 2825393 h 3808472"/>
              <a:gd name="connsiteX43" fmla="*/ 2106603 w 4849803"/>
              <a:gd name="connsiteY43" fmla="*/ 2794571 h 3808472"/>
              <a:gd name="connsiteX44" fmla="*/ 2127152 w 4849803"/>
              <a:gd name="connsiteY44" fmla="*/ 2774023 h 3808472"/>
              <a:gd name="connsiteX45" fmla="*/ 2168248 w 4849803"/>
              <a:gd name="connsiteY45" fmla="*/ 2763748 h 3808472"/>
              <a:gd name="connsiteX46" fmla="*/ 2219619 w 4849803"/>
              <a:gd name="connsiteY46" fmla="*/ 2743200 h 3808472"/>
              <a:gd name="connsiteX47" fmla="*/ 2250442 w 4849803"/>
              <a:gd name="connsiteY47" fmla="*/ 2722652 h 3808472"/>
              <a:gd name="connsiteX48" fmla="*/ 2281264 w 4849803"/>
              <a:gd name="connsiteY48" fmla="*/ 2712378 h 3808472"/>
              <a:gd name="connsiteX49" fmla="*/ 2322361 w 4849803"/>
              <a:gd name="connsiteY49" fmla="*/ 2691829 h 3808472"/>
              <a:gd name="connsiteX50" fmla="*/ 2353183 w 4849803"/>
              <a:gd name="connsiteY50" fmla="*/ 2681555 h 3808472"/>
              <a:gd name="connsiteX51" fmla="*/ 2384006 w 4849803"/>
              <a:gd name="connsiteY51" fmla="*/ 2661007 h 3808472"/>
              <a:gd name="connsiteX52" fmla="*/ 2476473 w 4849803"/>
              <a:gd name="connsiteY52" fmla="*/ 2630184 h 3808472"/>
              <a:gd name="connsiteX53" fmla="*/ 2507296 w 4849803"/>
              <a:gd name="connsiteY53" fmla="*/ 2619910 h 3808472"/>
              <a:gd name="connsiteX54" fmla="*/ 2579215 w 4849803"/>
              <a:gd name="connsiteY54" fmla="*/ 2568539 h 3808472"/>
              <a:gd name="connsiteX55" fmla="*/ 2620311 w 4849803"/>
              <a:gd name="connsiteY55" fmla="*/ 2537717 h 3808472"/>
              <a:gd name="connsiteX56" fmla="*/ 2640860 w 4849803"/>
              <a:gd name="connsiteY56" fmla="*/ 2517169 h 3808472"/>
              <a:gd name="connsiteX57" fmla="*/ 2671682 w 4849803"/>
              <a:gd name="connsiteY57" fmla="*/ 2506894 h 3808472"/>
              <a:gd name="connsiteX58" fmla="*/ 2753875 w 4849803"/>
              <a:gd name="connsiteY58" fmla="*/ 2445249 h 3808472"/>
              <a:gd name="connsiteX59" fmla="*/ 2815520 w 4849803"/>
              <a:gd name="connsiteY59" fmla="*/ 2393879 h 3808472"/>
              <a:gd name="connsiteX60" fmla="*/ 2836069 w 4849803"/>
              <a:gd name="connsiteY60" fmla="*/ 2373330 h 3808472"/>
              <a:gd name="connsiteX61" fmla="*/ 2877165 w 4849803"/>
              <a:gd name="connsiteY61" fmla="*/ 2352782 h 3808472"/>
              <a:gd name="connsiteX62" fmla="*/ 2938810 w 4849803"/>
              <a:gd name="connsiteY62" fmla="*/ 2321960 h 3808472"/>
              <a:gd name="connsiteX63" fmla="*/ 3010729 w 4849803"/>
              <a:gd name="connsiteY63" fmla="*/ 2260315 h 3808472"/>
              <a:gd name="connsiteX64" fmla="*/ 3031278 w 4849803"/>
              <a:gd name="connsiteY64" fmla="*/ 2239766 h 3808472"/>
              <a:gd name="connsiteX65" fmla="*/ 3062100 w 4849803"/>
              <a:gd name="connsiteY65" fmla="*/ 2219218 h 3808472"/>
              <a:gd name="connsiteX66" fmla="*/ 3134019 w 4849803"/>
              <a:gd name="connsiteY66" fmla="*/ 2137025 h 3808472"/>
              <a:gd name="connsiteX67" fmla="*/ 3195664 w 4849803"/>
              <a:gd name="connsiteY67" fmla="*/ 2085654 h 3808472"/>
              <a:gd name="connsiteX68" fmla="*/ 3205938 w 4849803"/>
              <a:gd name="connsiteY68" fmla="*/ 2054832 h 3808472"/>
              <a:gd name="connsiteX69" fmla="*/ 3288131 w 4849803"/>
              <a:gd name="connsiteY69" fmla="*/ 1993187 h 3808472"/>
              <a:gd name="connsiteX70" fmla="*/ 3308680 w 4849803"/>
              <a:gd name="connsiteY70" fmla="*/ 1972638 h 3808472"/>
              <a:gd name="connsiteX71" fmla="*/ 3339502 w 4849803"/>
              <a:gd name="connsiteY71" fmla="*/ 1962364 h 3808472"/>
              <a:gd name="connsiteX72" fmla="*/ 3349776 w 4849803"/>
              <a:gd name="connsiteY72" fmla="*/ 1931542 h 3808472"/>
              <a:gd name="connsiteX73" fmla="*/ 3401147 w 4849803"/>
              <a:gd name="connsiteY73" fmla="*/ 1890445 h 3808472"/>
              <a:gd name="connsiteX74" fmla="*/ 3411421 w 4849803"/>
              <a:gd name="connsiteY74" fmla="*/ 1859623 h 3808472"/>
              <a:gd name="connsiteX75" fmla="*/ 3431970 w 4849803"/>
              <a:gd name="connsiteY75" fmla="*/ 1839074 h 3808472"/>
              <a:gd name="connsiteX76" fmla="*/ 3473066 w 4849803"/>
              <a:gd name="connsiteY76" fmla="*/ 1787703 h 3808472"/>
              <a:gd name="connsiteX77" fmla="*/ 3483340 w 4849803"/>
              <a:gd name="connsiteY77" fmla="*/ 1756881 h 3808472"/>
              <a:gd name="connsiteX78" fmla="*/ 3524437 w 4849803"/>
              <a:gd name="connsiteY78" fmla="*/ 1715784 h 3808472"/>
              <a:gd name="connsiteX79" fmla="*/ 3586082 w 4849803"/>
              <a:gd name="connsiteY79" fmla="*/ 1664414 h 3808472"/>
              <a:gd name="connsiteX80" fmla="*/ 3606630 w 4849803"/>
              <a:gd name="connsiteY80" fmla="*/ 1633591 h 3808472"/>
              <a:gd name="connsiteX81" fmla="*/ 3688824 w 4849803"/>
              <a:gd name="connsiteY81" fmla="*/ 1571946 h 3808472"/>
              <a:gd name="connsiteX82" fmla="*/ 3719646 w 4849803"/>
              <a:gd name="connsiteY82" fmla="*/ 1551398 h 3808472"/>
              <a:gd name="connsiteX83" fmla="*/ 3781291 w 4849803"/>
              <a:gd name="connsiteY83" fmla="*/ 1530849 h 3808472"/>
              <a:gd name="connsiteX84" fmla="*/ 3842936 w 4849803"/>
              <a:gd name="connsiteY84" fmla="*/ 1458930 h 3808472"/>
              <a:gd name="connsiteX85" fmla="*/ 3873758 w 4849803"/>
              <a:gd name="connsiteY85" fmla="*/ 1438382 h 3808472"/>
              <a:gd name="connsiteX86" fmla="*/ 3945678 w 4849803"/>
              <a:gd name="connsiteY86" fmla="*/ 1376737 h 3808472"/>
              <a:gd name="connsiteX87" fmla="*/ 3955952 w 4849803"/>
              <a:gd name="connsiteY87" fmla="*/ 1345915 h 3808472"/>
              <a:gd name="connsiteX88" fmla="*/ 3976500 w 4849803"/>
              <a:gd name="connsiteY88" fmla="*/ 1325366 h 3808472"/>
              <a:gd name="connsiteX89" fmla="*/ 4017597 w 4849803"/>
              <a:gd name="connsiteY89" fmla="*/ 1273996 h 3808472"/>
              <a:gd name="connsiteX90" fmla="*/ 4027871 w 4849803"/>
              <a:gd name="connsiteY90" fmla="*/ 1243173 h 3808472"/>
              <a:gd name="connsiteX91" fmla="*/ 4079242 w 4849803"/>
              <a:gd name="connsiteY91" fmla="*/ 1191802 h 3808472"/>
              <a:gd name="connsiteX92" fmla="*/ 4099790 w 4849803"/>
              <a:gd name="connsiteY92" fmla="*/ 1160980 h 3808472"/>
              <a:gd name="connsiteX93" fmla="*/ 4140887 w 4849803"/>
              <a:gd name="connsiteY93" fmla="*/ 1099335 h 3808472"/>
              <a:gd name="connsiteX94" fmla="*/ 4151161 w 4849803"/>
              <a:gd name="connsiteY94" fmla="*/ 1068512 h 3808472"/>
              <a:gd name="connsiteX95" fmla="*/ 4171709 w 4849803"/>
              <a:gd name="connsiteY95" fmla="*/ 1037690 h 3808472"/>
              <a:gd name="connsiteX96" fmla="*/ 4202531 w 4849803"/>
              <a:gd name="connsiteY96" fmla="*/ 924674 h 3808472"/>
              <a:gd name="connsiteX97" fmla="*/ 4212806 w 4849803"/>
              <a:gd name="connsiteY97" fmla="*/ 893852 h 3808472"/>
              <a:gd name="connsiteX98" fmla="*/ 4202531 w 4849803"/>
              <a:gd name="connsiteY98" fmla="*/ 698643 h 3808472"/>
              <a:gd name="connsiteX99" fmla="*/ 4181983 w 4849803"/>
              <a:gd name="connsiteY99" fmla="*/ 636998 h 3808472"/>
              <a:gd name="connsiteX100" fmla="*/ 4161435 w 4849803"/>
              <a:gd name="connsiteY100" fmla="*/ 616449 h 3808472"/>
              <a:gd name="connsiteX101" fmla="*/ 4099790 w 4849803"/>
              <a:gd name="connsiteY101" fmla="*/ 544530 h 3808472"/>
              <a:gd name="connsiteX102" fmla="*/ 4038145 w 4849803"/>
              <a:gd name="connsiteY102" fmla="*/ 503434 h 3808472"/>
              <a:gd name="connsiteX103" fmla="*/ 4027871 w 4849803"/>
              <a:gd name="connsiteY103" fmla="*/ 472611 h 3808472"/>
              <a:gd name="connsiteX104" fmla="*/ 3976500 w 4849803"/>
              <a:gd name="connsiteY104" fmla="*/ 431515 h 3808472"/>
              <a:gd name="connsiteX105" fmla="*/ 3935403 w 4849803"/>
              <a:gd name="connsiteY105" fmla="*/ 390418 h 3808472"/>
              <a:gd name="connsiteX106" fmla="*/ 3894307 w 4849803"/>
              <a:gd name="connsiteY106" fmla="*/ 339047 h 3808472"/>
              <a:gd name="connsiteX107" fmla="*/ 3863484 w 4849803"/>
              <a:gd name="connsiteY107" fmla="*/ 328773 h 3808472"/>
              <a:gd name="connsiteX108" fmla="*/ 3842936 w 4849803"/>
              <a:gd name="connsiteY108" fmla="*/ 297951 h 3808472"/>
              <a:gd name="connsiteX109" fmla="*/ 3812113 w 4849803"/>
              <a:gd name="connsiteY109" fmla="*/ 287676 h 3808472"/>
              <a:gd name="connsiteX110" fmla="*/ 3781291 w 4849803"/>
              <a:gd name="connsiteY110" fmla="*/ 267128 h 3808472"/>
              <a:gd name="connsiteX111" fmla="*/ 3719646 w 4849803"/>
              <a:gd name="connsiteY111" fmla="*/ 226032 h 3808472"/>
              <a:gd name="connsiteX112" fmla="*/ 3637453 w 4849803"/>
              <a:gd name="connsiteY112" fmla="*/ 184935 h 3808472"/>
              <a:gd name="connsiteX113" fmla="*/ 3544985 w 4849803"/>
              <a:gd name="connsiteY113" fmla="*/ 154112 h 3808472"/>
              <a:gd name="connsiteX114" fmla="*/ 3514163 w 4849803"/>
              <a:gd name="connsiteY114" fmla="*/ 143838 h 3808472"/>
              <a:gd name="connsiteX115" fmla="*/ 3452518 w 4849803"/>
              <a:gd name="connsiteY115" fmla="*/ 113016 h 3808472"/>
              <a:gd name="connsiteX116" fmla="*/ 3390873 w 4849803"/>
              <a:gd name="connsiteY116" fmla="*/ 82193 h 3808472"/>
              <a:gd name="connsiteX117" fmla="*/ 3329228 w 4849803"/>
              <a:gd name="connsiteY117" fmla="*/ 51371 h 3808472"/>
              <a:gd name="connsiteX118" fmla="*/ 3339502 w 4849803"/>
              <a:gd name="connsiteY118" fmla="*/ 20548 h 3808472"/>
              <a:gd name="connsiteX119" fmla="*/ 3401147 w 4849803"/>
              <a:gd name="connsiteY119" fmla="*/ 0 h 3808472"/>
              <a:gd name="connsiteX120" fmla="*/ 3586082 w 4849803"/>
              <a:gd name="connsiteY120" fmla="*/ 10274 h 3808472"/>
              <a:gd name="connsiteX121" fmla="*/ 3678549 w 4849803"/>
              <a:gd name="connsiteY121" fmla="*/ 51371 h 3808472"/>
              <a:gd name="connsiteX122" fmla="*/ 3729920 w 4849803"/>
              <a:gd name="connsiteY122" fmla="*/ 92467 h 3808472"/>
              <a:gd name="connsiteX123" fmla="*/ 3760743 w 4849803"/>
              <a:gd name="connsiteY123" fmla="*/ 102742 h 3808472"/>
              <a:gd name="connsiteX124" fmla="*/ 3791565 w 4849803"/>
              <a:gd name="connsiteY124" fmla="*/ 133564 h 3808472"/>
              <a:gd name="connsiteX125" fmla="*/ 3853210 w 4849803"/>
              <a:gd name="connsiteY125" fmla="*/ 154112 h 3808472"/>
              <a:gd name="connsiteX126" fmla="*/ 3884033 w 4849803"/>
              <a:gd name="connsiteY126" fmla="*/ 164387 h 3808472"/>
              <a:gd name="connsiteX127" fmla="*/ 3914855 w 4849803"/>
              <a:gd name="connsiteY127" fmla="*/ 174661 h 3808472"/>
              <a:gd name="connsiteX128" fmla="*/ 3945678 w 4849803"/>
              <a:gd name="connsiteY128" fmla="*/ 184935 h 3808472"/>
              <a:gd name="connsiteX129" fmla="*/ 3976500 w 4849803"/>
              <a:gd name="connsiteY129" fmla="*/ 205483 h 3808472"/>
              <a:gd name="connsiteX130" fmla="*/ 4038145 w 4849803"/>
              <a:gd name="connsiteY130" fmla="*/ 226032 h 3808472"/>
              <a:gd name="connsiteX131" fmla="*/ 4068967 w 4849803"/>
              <a:gd name="connsiteY131" fmla="*/ 246580 h 3808472"/>
              <a:gd name="connsiteX132" fmla="*/ 4120338 w 4849803"/>
              <a:gd name="connsiteY132" fmla="*/ 287676 h 3808472"/>
              <a:gd name="connsiteX133" fmla="*/ 4181983 w 4849803"/>
              <a:gd name="connsiteY133" fmla="*/ 318499 h 3808472"/>
              <a:gd name="connsiteX134" fmla="*/ 4202531 w 4849803"/>
              <a:gd name="connsiteY134" fmla="*/ 349321 h 3808472"/>
              <a:gd name="connsiteX135" fmla="*/ 4233354 w 4849803"/>
              <a:gd name="connsiteY135" fmla="*/ 359596 h 3808472"/>
              <a:gd name="connsiteX136" fmla="*/ 4243628 w 4849803"/>
              <a:gd name="connsiteY136" fmla="*/ 390418 h 3808472"/>
              <a:gd name="connsiteX137" fmla="*/ 4274451 w 4849803"/>
              <a:gd name="connsiteY137" fmla="*/ 410966 h 3808472"/>
              <a:gd name="connsiteX138" fmla="*/ 4294999 w 4849803"/>
              <a:gd name="connsiteY138" fmla="*/ 431515 h 3808472"/>
              <a:gd name="connsiteX139" fmla="*/ 4315547 w 4849803"/>
              <a:gd name="connsiteY139" fmla="*/ 462337 h 3808472"/>
              <a:gd name="connsiteX140" fmla="*/ 4346370 w 4849803"/>
              <a:gd name="connsiteY140" fmla="*/ 472611 h 3808472"/>
              <a:gd name="connsiteX141" fmla="*/ 4397740 w 4849803"/>
              <a:gd name="connsiteY141" fmla="*/ 534256 h 3808472"/>
              <a:gd name="connsiteX142" fmla="*/ 4428563 w 4849803"/>
              <a:gd name="connsiteY142" fmla="*/ 544530 h 3808472"/>
              <a:gd name="connsiteX143" fmla="*/ 4469660 w 4849803"/>
              <a:gd name="connsiteY143" fmla="*/ 585627 h 3808472"/>
              <a:gd name="connsiteX144" fmla="*/ 4531304 w 4849803"/>
              <a:gd name="connsiteY144" fmla="*/ 616449 h 3808472"/>
              <a:gd name="connsiteX145" fmla="*/ 4551853 w 4849803"/>
              <a:gd name="connsiteY145" fmla="*/ 636998 h 3808472"/>
              <a:gd name="connsiteX146" fmla="*/ 4572401 w 4849803"/>
              <a:gd name="connsiteY146" fmla="*/ 667820 h 3808472"/>
              <a:gd name="connsiteX147" fmla="*/ 4634046 w 4849803"/>
              <a:gd name="connsiteY147" fmla="*/ 708917 h 3808472"/>
              <a:gd name="connsiteX148" fmla="*/ 4685417 w 4849803"/>
              <a:gd name="connsiteY148" fmla="*/ 750014 h 3808472"/>
              <a:gd name="connsiteX149" fmla="*/ 4716239 w 4849803"/>
              <a:gd name="connsiteY149" fmla="*/ 770562 h 3808472"/>
              <a:gd name="connsiteX150" fmla="*/ 4777884 w 4849803"/>
              <a:gd name="connsiteY150" fmla="*/ 852755 h 3808472"/>
              <a:gd name="connsiteX151" fmla="*/ 4798433 w 4849803"/>
              <a:gd name="connsiteY151" fmla="*/ 873303 h 3808472"/>
              <a:gd name="connsiteX152" fmla="*/ 4808707 w 4849803"/>
              <a:gd name="connsiteY152" fmla="*/ 904126 h 3808472"/>
              <a:gd name="connsiteX153" fmla="*/ 4829255 w 4849803"/>
              <a:gd name="connsiteY153" fmla="*/ 934948 h 3808472"/>
              <a:gd name="connsiteX154" fmla="*/ 4849803 w 4849803"/>
              <a:gd name="connsiteY154" fmla="*/ 996593 h 3808472"/>
              <a:gd name="connsiteX155" fmla="*/ 4839529 w 4849803"/>
              <a:gd name="connsiteY155" fmla="*/ 1047964 h 3808472"/>
              <a:gd name="connsiteX156" fmla="*/ 4829255 w 4849803"/>
              <a:gd name="connsiteY156" fmla="*/ 1078787 h 3808472"/>
              <a:gd name="connsiteX157" fmla="*/ 4818981 w 4849803"/>
              <a:gd name="connsiteY157" fmla="*/ 1119883 h 3808472"/>
              <a:gd name="connsiteX158" fmla="*/ 4788158 w 4849803"/>
              <a:gd name="connsiteY158" fmla="*/ 1212351 h 3808472"/>
              <a:gd name="connsiteX159" fmla="*/ 4777884 w 4849803"/>
              <a:gd name="connsiteY159" fmla="*/ 1243173 h 3808472"/>
              <a:gd name="connsiteX160" fmla="*/ 4757336 w 4849803"/>
              <a:gd name="connsiteY160" fmla="*/ 1315092 h 3808472"/>
              <a:gd name="connsiteX161" fmla="*/ 4716239 w 4849803"/>
              <a:gd name="connsiteY161" fmla="*/ 1366463 h 3808472"/>
              <a:gd name="connsiteX162" fmla="*/ 4675143 w 4849803"/>
              <a:gd name="connsiteY162" fmla="*/ 1428108 h 3808472"/>
              <a:gd name="connsiteX163" fmla="*/ 4644320 w 4849803"/>
              <a:gd name="connsiteY163" fmla="*/ 1479479 h 3808472"/>
              <a:gd name="connsiteX164" fmla="*/ 4613498 w 4849803"/>
              <a:gd name="connsiteY164" fmla="*/ 1541124 h 3808472"/>
              <a:gd name="connsiteX165" fmla="*/ 4603224 w 4849803"/>
              <a:gd name="connsiteY165" fmla="*/ 1571946 h 3808472"/>
              <a:gd name="connsiteX166" fmla="*/ 4562127 w 4849803"/>
              <a:gd name="connsiteY166" fmla="*/ 1613043 h 3808472"/>
              <a:gd name="connsiteX167" fmla="*/ 4531304 w 4849803"/>
              <a:gd name="connsiteY167" fmla="*/ 1664414 h 3808472"/>
              <a:gd name="connsiteX168" fmla="*/ 4479934 w 4849803"/>
              <a:gd name="connsiteY168" fmla="*/ 1715784 h 3808472"/>
              <a:gd name="connsiteX169" fmla="*/ 4438837 w 4849803"/>
              <a:gd name="connsiteY169" fmla="*/ 1777429 h 3808472"/>
              <a:gd name="connsiteX170" fmla="*/ 4387466 w 4849803"/>
              <a:gd name="connsiteY170" fmla="*/ 1818526 h 3808472"/>
              <a:gd name="connsiteX171" fmla="*/ 4366918 w 4849803"/>
              <a:gd name="connsiteY171" fmla="*/ 1849348 h 3808472"/>
              <a:gd name="connsiteX172" fmla="*/ 4325821 w 4849803"/>
              <a:gd name="connsiteY172" fmla="*/ 1890445 h 3808472"/>
              <a:gd name="connsiteX173" fmla="*/ 4305273 w 4849803"/>
              <a:gd name="connsiteY173" fmla="*/ 1921267 h 3808472"/>
              <a:gd name="connsiteX174" fmla="*/ 4264176 w 4849803"/>
              <a:gd name="connsiteY174" fmla="*/ 1962364 h 3808472"/>
              <a:gd name="connsiteX175" fmla="*/ 4223080 w 4849803"/>
              <a:gd name="connsiteY175" fmla="*/ 2013735 h 3808472"/>
              <a:gd name="connsiteX176" fmla="*/ 4171709 w 4849803"/>
              <a:gd name="connsiteY176" fmla="*/ 2106202 h 3808472"/>
              <a:gd name="connsiteX177" fmla="*/ 4120338 w 4849803"/>
              <a:gd name="connsiteY177" fmla="*/ 2147299 h 3808472"/>
              <a:gd name="connsiteX178" fmla="*/ 4068967 w 4849803"/>
              <a:gd name="connsiteY178" fmla="*/ 2219218 h 3808472"/>
              <a:gd name="connsiteX179" fmla="*/ 4048419 w 4849803"/>
              <a:gd name="connsiteY179" fmla="*/ 2250041 h 3808472"/>
              <a:gd name="connsiteX180" fmla="*/ 3997048 w 4849803"/>
              <a:gd name="connsiteY180" fmla="*/ 2301411 h 3808472"/>
              <a:gd name="connsiteX181" fmla="*/ 3976500 w 4849803"/>
              <a:gd name="connsiteY181" fmla="*/ 2321960 h 3808472"/>
              <a:gd name="connsiteX182" fmla="*/ 3955952 w 4849803"/>
              <a:gd name="connsiteY182" fmla="*/ 2352782 h 3808472"/>
              <a:gd name="connsiteX183" fmla="*/ 3914855 w 4849803"/>
              <a:gd name="connsiteY183" fmla="*/ 2393879 h 3808472"/>
              <a:gd name="connsiteX184" fmla="*/ 3863484 w 4849803"/>
              <a:gd name="connsiteY184" fmla="*/ 2445249 h 3808472"/>
              <a:gd name="connsiteX185" fmla="*/ 3812113 w 4849803"/>
              <a:gd name="connsiteY185" fmla="*/ 2496620 h 3808472"/>
              <a:gd name="connsiteX186" fmla="*/ 3791565 w 4849803"/>
              <a:gd name="connsiteY186" fmla="*/ 2527443 h 3808472"/>
              <a:gd name="connsiteX187" fmla="*/ 3760743 w 4849803"/>
              <a:gd name="connsiteY187" fmla="*/ 2547991 h 3808472"/>
              <a:gd name="connsiteX188" fmla="*/ 3688824 w 4849803"/>
              <a:gd name="connsiteY188" fmla="*/ 2619910 h 3808472"/>
              <a:gd name="connsiteX189" fmla="*/ 3668275 w 4849803"/>
              <a:gd name="connsiteY189" fmla="*/ 2640458 h 3808472"/>
              <a:gd name="connsiteX190" fmla="*/ 3647727 w 4849803"/>
              <a:gd name="connsiteY190" fmla="*/ 2661007 h 3808472"/>
              <a:gd name="connsiteX191" fmla="*/ 3616904 w 4849803"/>
              <a:gd name="connsiteY191" fmla="*/ 2681555 h 3808472"/>
              <a:gd name="connsiteX192" fmla="*/ 3586082 w 4849803"/>
              <a:gd name="connsiteY192" fmla="*/ 2743200 h 3808472"/>
              <a:gd name="connsiteX193" fmla="*/ 3534711 w 4849803"/>
              <a:gd name="connsiteY193" fmla="*/ 2794571 h 3808472"/>
              <a:gd name="connsiteX194" fmla="*/ 3503889 w 4849803"/>
              <a:gd name="connsiteY194" fmla="*/ 2825393 h 3808472"/>
              <a:gd name="connsiteX195" fmla="*/ 3483340 w 4849803"/>
              <a:gd name="connsiteY195" fmla="*/ 2845942 h 3808472"/>
              <a:gd name="connsiteX196" fmla="*/ 3442244 w 4849803"/>
              <a:gd name="connsiteY196" fmla="*/ 2907587 h 3808472"/>
              <a:gd name="connsiteX197" fmla="*/ 3421696 w 4849803"/>
              <a:gd name="connsiteY197" fmla="*/ 2938409 h 3808472"/>
              <a:gd name="connsiteX198" fmla="*/ 3401147 w 4849803"/>
              <a:gd name="connsiteY198" fmla="*/ 2958957 h 3808472"/>
              <a:gd name="connsiteX199" fmla="*/ 3349776 w 4849803"/>
              <a:gd name="connsiteY199" fmla="*/ 3051425 h 3808472"/>
              <a:gd name="connsiteX200" fmla="*/ 3308680 w 4849803"/>
              <a:gd name="connsiteY200" fmla="*/ 3102796 h 3808472"/>
              <a:gd name="connsiteX201" fmla="*/ 3298406 w 4849803"/>
              <a:gd name="connsiteY201" fmla="*/ 3133618 h 3808472"/>
              <a:gd name="connsiteX202" fmla="*/ 3257309 w 4849803"/>
              <a:gd name="connsiteY202" fmla="*/ 3174715 h 3808472"/>
              <a:gd name="connsiteX203" fmla="*/ 3247035 w 4849803"/>
              <a:gd name="connsiteY203" fmla="*/ 3205537 h 3808472"/>
              <a:gd name="connsiteX204" fmla="*/ 3216212 w 4849803"/>
              <a:gd name="connsiteY204" fmla="*/ 3226085 h 3808472"/>
              <a:gd name="connsiteX205" fmla="*/ 3195664 w 4849803"/>
              <a:gd name="connsiteY205" fmla="*/ 3246634 h 3808472"/>
              <a:gd name="connsiteX206" fmla="*/ 3185390 w 4849803"/>
              <a:gd name="connsiteY206" fmla="*/ 3277456 h 3808472"/>
              <a:gd name="connsiteX207" fmla="*/ 3144293 w 4849803"/>
              <a:gd name="connsiteY207" fmla="*/ 3328827 h 3808472"/>
              <a:gd name="connsiteX208" fmla="*/ 3123745 w 4849803"/>
              <a:gd name="connsiteY208" fmla="*/ 3359649 h 3808472"/>
              <a:gd name="connsiteX209" fmla="*/ 3092922 w 4849803"/>
              <a:gd name="connsiteY209" fmla="*/ 3411020 h 3808472"/>
              <a:gd name="connsiteX210" fmla="*/ 3051826 w 4849803"/>
              <a:gd name="connsiteY210" fmla="*/ 3472665 h 3808472"/>
              <a:gd name="connsiteX211" fmla="*/ 3010729 w 4849803"/>
              <a:gd name="connsiteY211" fmla="*/ 3513762 h 3808472"/>
              <a:gd name="connsiteX212" fmla="*/ 2979907 w 4849803"/>
              <a:gd name="connsiteY212" fmla="*/ 3565133 h 3808472"/>
              <a:gd name="connsiteX213" fmla="*/ 2969633 w 4849803"/>
              <a:gd name="connsiteY213" fmla="*/ 3595955 h 3808472"/>
              <a:gd name="connsiteX214" fmla="*/ 2938810 w 4849803"/>
              <a:gd name="connsiteY214" fmla="*/ 3616503 h 3808472"/>
              <a:gd name="connsiteX215" fmla="*/ 2897713 w 4849803"/>
              <a:gd name="connsiteY215" fmla="*/ 3657600 h 3808472"/>
              <a:gd name="connsiteX216" fmla="*/ 2846343 w 4849803"/>
              <a:gd name="connsiteY216" fmla="*/ 3698697 h 3808472"/>
              <a:gd name="connsiteX217" fmla="*/ 2794972 w 4849803"/>
              <a:gd name="connsiteY217" fmla="*/ 3729519 h 3808472"/>
              <a:gd name="connsiteX218" fmla="*/ 2764149 w 4849803"/>
              <a:gd name="connsiteY218" fmla="*/ 3750067 h 3808472"/>
              <a:gd name="connsiteX219" fmla="*/ 2568940 w 4849803"/>
              <a:gd name="connsiteY219" fmla="*/ 3780890 h 3808472"/>
              <a:gd name="connsiteX220" fmla="*/ 2168248 w 4849803"/>
              <a:gd name="connsiteY220" fmla="*/ 3770616 h 3808472"/>
              <a:gd name="connsiteX221" fmla="*/ 2137426 w 4849803"/>
              <a:gd name="connsiteY221" fmla="*/ 3760342 h 3808472"/>
              <a:gd name="connsiteX222" fmla="*/ 2075781 w 4849803"/>
              <a:gd name="connsiteY222" fmla="*/ 3750067 h 3808472"/>
              <a:gd name="connsiteX223" fmla="*/ 1788104 w 4849803"/>
              <a:gd name="connsiteY223" fmla="*/ 3760342 h 3808472"/>
              <a:gd name="connsiteX224" fmla="*/ 1705911 w 4849803"/>
              <a:gd name="connsiteY224" fmla="*/ 3770616 h 3808472"/>
              <a:gd name="connsiteX225" fmla="*/ 1603170 w 4849803"/>
              <a:gd name="connsiteY225" fmla="*/ 3780890 h 3808472"/>
              <a:gd name="connsiteX226" fmla="*/ 1397687 w 4849803"/>
              <a:gd name="connsiteY226" fmla="*/ 3791164 h 3808472"/>
              <a:gd name="connsiteX227" fmla="*/ 791511 w 4849803"/>
              <a:gd name="connsiteY227" fmla="*/ 3791164 h 3808472"/>
              <a:gd name="connsiteX228" fmla="*/ 740140 w 4849803"/>
              <a:gd name="connsiteY228" fmla="*/ 3780890 h 3808472"/>
              <a:gd name="connsiteX229" fmla="*/ 452464 w 4849803"/>
              <a:gd name="connsiteY229" fmla="*/ 3770616 h 3808472"/>
              <a:gd name="connsiteX230" fmla="*/ 51772 w 4849803"/>
              <a:gd name="connsiteY230" fmla="*/ 3750067 h 3808472"/>
              <a:gd name="connsiteX231" fmla="*/ 401 w 4849803"/>
              <a:gd name="connsiteY231" fmla="*/ 3760342 h 380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4849803" h="3808472">
                <a:moveTo>
                  <a:pt x="401" y="3760342"/>
                </a:moveTo>
                <a:cubicBezTo>
                  <a:pt x="5538" y="3750068"/>
                  <a:pt x="-2360" y="3756386"/>
                  <a:pt x="82594" y="3688423"/>
                </a:cubicBezTo>
                <a:cubicBezTo>
                  <a:pt x="90158" y="3682372"/>
                  <a:pt x="94837" y="3672858"/>
                  <a:pt x="103143" y="3667874"/>
                </a:cubicBezTo>
                <a:cubicBezTo>
                  <a:pt x="112429" y="3662302"/>
                  <a:pt x="124279" y="3662443"/>
                  <a:pt x="133965" y="3657600"/>
                </a:cubicBezTo>
                <a:cubicBezTo>
                  <a:pt x="145010" y="3652078"/>
                  <a:pt x="155146" y="3644766"/>
                  <a:pt x="164788" y="3637052"/>
                </a:cubicBezTo>
                <a:cubicBezTo>
                  <a:pt x="172352" y="3631001"/>
                  <a:pt x="176672" y="3620835"/>
                  <a:pt x="185336" y="3616503"/>
                </a:cubicBezTo>
                <a:cubicBezTo>
                  <a:pt x="197966" y="3610188"/>
                  <a:pt x="212856" y="3610108"/>
                  <a:pt x="226433" y="3606229"/>
                </a:cubicBezTo>
                <a:cubicBezTo>
                  <a:pt x="236846" y="3603254"/>
                  <a:pt x="247569" y="3600798"/>
                  <a:pt x="257255" y="3595955"/>
                </a:cubicBezTo>
                <a:cubicBezTo>
                  <a:pt x="336922" y="3556122"/>
                  <a:pt x="241429" y="3590957"/>
                  <a:pt x="318900" y="3565133"/>
                </a:cubicBezTo>
                <a:cubicBezTo>
                  <a:pt x="329174" y="3558283"/>
                  <a:pt x="338372" y="3549448"/>
                  <a:pt x="349722" y="3544584"/>
                </a:cubicBezTo>
                <a:cubicBezTo>
                  <a:pt x="362701" y="3539022"/>
                  <a:pt x="377294" y="3538367"/>
                  <a:pt x="390819" y="3534310"/>
                </a:cubicBezTo>
                <a:cubicBezTo>
                  <a:pt x="411565" y="3528086"/>
                  <a:pt x="431916" y="3520611"/>
                  <a:pt x="452464" y="3513762"/>
                </a:cubicBezTo>
                <a:lnTo>
                  <a:pt x="483287" y="3503488"/>
                </a:lnTo>
                <a:lnTo>
                  <a:pt x="544931" y="3482939"/>
                </a:lnTo>
                <a:cubicBezTo>
                  <a:pt x="555205" y="3479514"/>
                  <a:pt x="565247" y="3475292"/>
                  <a:pt x="575754" y="3472665"/>
                </a:cubicBezTo>
                <a:cubicBezTo>
                  <a:pt x="589453" y="3469240"/>
                  <a:pt x="603067" y="3465454"/>
                  <a:pt x="616851" y="3462391"/>
                </a:cubicBezTo>
                <a:cubicBezTo>
                  <a:pt x="633898" y="3458603"/>
                  <a:pt x="651280" y="3456352"/>
                  <a:pt x="668221" y="3452117"/>
                </a:cubicBezTo>
                <a:cubicBezTo>
                  <a:pt x="678728" y="3449490"/>
                  <a:pt x="688596" y="3444693"/>
                  <a:pt x="699044" y="3441843"/>
                </a:cubicBezTo>
                <a:cubicBezTo>
                  <a:pt x="726290" y="3434412"/>
                  <a:pt x="754445" y="3430224"/>
                  <a:pt x="781237" y="3421294"/>
                </a:cubicBezTo>
                <a:cubicBezTo>
                  <a:pt x="825456" y="3406555"/>
                  <a:pt x="801553" y="3413647"/>
                  <a:pt x="853156" y="3400746"/>
                </a:cubicBezTo>
                <a:cubicBezTo>
                  <a:pt x="863430" y="3393897"/>
                  <a:pt x="872695" y="3385213"/>
                  <a:pt x="883979" y="3380198"/>
                </a:cubicBezTo>
                <a:cubicBezTo>
                  <a:pt x="903772" y="3371401"/>
                  <a:pt x="927602" y="3371664"/>
                  <a:pt x="945624" y="3359649"/>
                </a:cubicBezTo>
                <a:cubicBezTo>
                  <a:pt x="955898" y="3352800"/>
                  <a:pt x="964842" y="3343321"/>
                  <a:pt x="976446" y="3339101"/>
                </a:cubicBezTo>
                <a:cubicBezTo>
                  <a:pt x="1002987" y="3329450"/>
                  <a:pt x="1058639" y="3318553"/>
                  <a:pt x="1058639" y="3318553"/>
                </a:cubicBezTo>
                <a:cubicBezTo>
                  <a:pt x="1098775" y="3278419"/>
                  <a:pt x="1056662" y="3314405"/>
                  <a:pt x="1110010" y="3287730"/>
                </a:cubicBezTo>
                <a:cubicBezTo>
                  <a:pt x="1121054" y="3282208"/>
                  <a:pt x="1130112" y="3273308"/>
                  <a:pt x="1140833" y="3267182"/>
                </a:cubicBezTo>
                <a:cubicBezTo>
                  <a:pt x="1154131" y="3259583"/>
                  <a:pt x="1168796" y="3254514"/>
                  <a:pt x="1181929" y="3246634"/>
                </a:cubicBezTo>
                <a:cubicBezTo>
                  <a:pt x="1203106" y="3233928"/>
                  <a:pt x="1221485" y="3216581"/>
                  <a:pt x="1243574" y="3205537"/>
                </a:cubicBezTo>
                <a:cubicBezTo>
                  <a:pt x="1257273" y="3198688"/>
                  <a:pt x="1271373" y="3192588"/>
                  <a:pt x="1284671" y="3184989"/>
                </a:cubicBezTo>
                <a:cubicBezTo>
                  <a:pt x="1295392" y="3178863"/>
                  <a:pt x="1305851" y="3172155"/>
                  <a:pt x="1315493" y="3164441"/>
                </a:cubicBezTo>
                <a:cubicBezTo>
                  <a:pt x="1323057" y="3158390"/>
                  <a:pt x="1327378" y="3148224"/>
                  <a:pt x="1336042" y="3143892"/>
                </a:cubicBezTo>
                <a:cubicBezTo>
                  <a:pt x="1355415" y="3134205"/>
                  <a:pt x="1397687" y="3123344"/>
                  <a:pt x="1397687" y="3123344"/>
                </a:cubicBezTo>
                <a:cubicBezTo>
                  <a:pt x="1446531" y="3090782"/>
                  <a:pt x="1416796" y="3106700"/>
                  <a:pt x="1490154" y="3082247"/>
                </a:cubicBezTo>
                <a:cubicBezTo>
                  <a:pt x="1500428" y="3078822"/>
                  <a:pt x="1511965" y="3077980"/>
                  <a:pt x="1520976" y="3071973"/>
                </a:cubicBezTo>
                <a:cubicBezTo>
                  <a:pt x="1531250" y="3065124"/>
                  <a:pt x="1540515" y="3056440"/>
                  <a:pt x="1551799" y="3051425"/>
                </a:cubicBezTo>
                <a:cubicBezTo>
                  <a:pt x="1571592" y="3042628"/>
                  <a:pt x="1595422" y="3042891"/>
                  <a:pt x="1613444" y="3030876"/>
                </a:cubicBezTo>
                <a:cubicBezTo>
                  <a:pt x="1623718" y="3024027"/>
                  <a:pt x="1633222" y="3015850"/>
                  <a:pt x="1644266" y="3010328"/>
                </a:cubicBezTo>
                <a:cubicBezTo>
                  <a:pt x="1714176" y="2975373"/>
                  <a:pt x="1630674" y="3032951"/>
                  <a:pt x="1716185" y="2979506"/>
                </a:cubicBezTo>
                <a:cubicBezTo>
                  <a:pt x="1730706" y="2970430"/>
                  <a:pt x="1742414" y="2957179"/>
                  <a:pt x="1757282" y="2948683"/>
                </a:cubicBezTo>
                <a:cubicBezTo>
                  <a:pt x="1768746" y="2942132"/>
                  <a:pt x="1820304" y="2930359"/>
                  <a:pt x="1829201" y="2928135"/>
                </a:cubicBezTo>
                <a:cubicBezTo>
                  <a:pt x="1904297" y="2878073"/>
                  <a:pt x="1809873" y="2939180"/>
                  <a:pt x="1901120" y="2887038"/>
                </a:cubicBezTo>
                <a:cubicBezTo>
                  <a:pt x="1944362" y="2862328"/>
                  <a:pt x="1921301" y="2866638"/>
                  <a:pt x="1973039" y="2845942"/>
                </a:cubicBezTo>
                <a:cubicBezTo>
                  <a:pt x="1993150" y="2837898"/>
                  <a:pt x="2015311" y="2835079"/>
                  <a:pt x="2034684" y="2825393"/>
                </a:cubicBezTo>
                <a:cubicBezTo>
                  <a:pt x="2085467" y="2800002"/>
                  <a:pt x="2061251" y="2809688"/>
                  <a:pt x="2106603" y="2794571"/>
                </a:cubicBezTo>
                <a:cubicBezTo>
                  <a:pt x="2113453" y="2787722"/>
                  <a:pt x="2118488" y="2778355"/>
                  <a:pt x="2127152" y="2774023"/>
                </a:cubicBezTo>
                <a:cubicBezTo>
                  <a:pt x="2139782" y="2767708"/>
                  <a:pt x="2154852" y="2768213"/>
                  <a:pt x="2168248" y="2763748"/>
                </a:cubicBezTo>
                <a:cubicBezTo>
                  <a:pt x="2185744" y="2757916"/>
                  <a:pt x="2203123" y="2751448"/>
                  <a:pt x="2219619" y="2743200"/>
                </a:cubicBezTo>
                <a:cubicBezTo>
                  <a:pt x="2230664" y="2737678"/>
                  <a:pt x="2239397" y="2728174"/>
                  <a:pt x="2250442" y="2722652"/>
                </a:cubicBezTo>
                <a:cubicBezTo>
                  <a:pt x="2260128" y="2717809"/>
                  <a:pt x="2271310" y="2716644"/>
                  <a:pt x="2281264" y="2712378"/>
                </a:cubicBezTo>
                <a:cubicBezTo>
                  <a:pt x="2295342" y="2706345"/>
                  <a:pt x="2308283" y="2697862"/>
                  <a:pt x="2322361" y="2691829"/>
                </a:cubicBezTo>
                <a:cubicBezTo>
                  <a:pt x="2332315" y="2687563"/>
                  <a:pt x="2343497" y="2686398"/>
                  <a:pt x="2353183" y="2681555"/>
                </a:cubicBezTo>
                <a:cubicBezTo>
                  <a:pt x="2364228" y="2676033"/>
                  <a:pt x="2372722" y="2666022"/>
                  <a:pt x="2384006" y="2661007"/>
                </a:cubicBezTo>
                <a:cubicBezTo>
                  <a:pt x="2384011" y="2661005"/>
                  <a:pt x="2461059" y="2635322"/>
                  <a:pt x="2476473" y="2630184"/>
                </a:cubicBezTo>
                <a:lnTo>
                  <a:pt x="2507296" y="2619910"/>
                </a:lnTo>
                <a:cubicBezTo>
                  <a:pt x="2641600" y="2519182"/>
                  <a:pt x="2474053" y="2643655"/>
                  <a:pt x="2579215" y="2568539"/>
                </a:cubicBezTo>
                <a:cubicBezTo>
                  <a:pt x="2593149" y="2558586"/>
                  <a:pt x="2607156" y="2548679"/>
                  <a:pt x="2620311" y="2537717"/>
                </a:cubicBezTo>
                <a:cubicBezTo>
                  <a:pt x="2627753" y="2531516"/>
                  <a:pt x="2632554" y="2522153"/>
                  <a:pt x="2640860" y="2517169"/>
                </a:cubicBezTo>
                <a:cubicBezTo>
                  <a:pt x="2650146" y="2511597"/>
                  <a:pt x="2661408" y="2510319"/>
                  <a:pt x="2671682" y="2506894"/>
                </a:cubicBezTo>
                <a:cubicBezTo>
                  <a:pt x="2730711" y="2447866"/>
                  <a:pt x="2700080" y="2463183"/>
                  <a:pt x="2753875" y="2445249"/>
                </a:cubicBezTo>
                <a:cubicBezTo>
                  <a:pt x="2800353" y="2398773"/>
                  <a:pt x="2742244" y="2454943"/>
                  <a:pt x="2815520" y="2393879"/>
                </a:cubicBezTo>
                <a:cubicBezTo>
                  <a:pt x="2822962" y="2387678"/>
                  <a:pt x="2828009" y="2378703"/>
                  <a:pt x="2836069" y="2373330"/>
                </a:cubicBezTo>
                <a:cubicBezTo>
                  <a:pt x="2848812" y="2364834"/>
                  <a:pt x="2863867" y="2360381"/>
                  <a:pt x="2877165" y="2352782"/>
                </a:cubicBezTo>
                <a:cubicBezTo>
                  <a:pt x="2932931" y="2320916"/>
                  <a:pt x="2882301" y="2340796"/>
                  <a:pt x="2938810" y="2321960"/>
                </a:cubicBezTo>
                <a:cubicBezTo>
                  <a:pt x="3037740" y="2223030"/>
                  <a:pt x="2932492" y="2322905"/>
                  <a:pt x="3010729" y="2260315"/>
                </a:cubicBezTo>
                <a:cubicBezTo>
                  <a:pt x="3018293" y="2254264"/>
                  <a:pt x="3023714" y="2245817"/>
                  <a:pt x="3031278" y="2239766"/>
                </a:cubicBezTo>
                <a:cubicBezTo>
                  <a:pt x="3040920" y="2232052"/>
                  <a:pt x="3052807" y="2227349"/>
                  <a:pt x="3062100" y="2219218"/>
                </a:cubicBezTo>
                <a:cubicBezTo>
                  <a:pt x="3160605" y="2133026"/>
                  <a:pt x="3080457" y="2201299"/>
                  <a:pt x="3134019" y="2137025"/>
                </a:cubicBezTo>
                <a:cubicBezTo>
                  <a:pt x="3158741" y="2107359"/>
                  <a:pt x="3165357" y="2105859"/>
                  <a:pt x="3195664" y="2085654"/>
                </a:cubicBezTo>
                <a:cubicBezTo>
                  <a:pt x="3199089" y="2075380"/>
                  <a:pt x="3199440" y="2063496"/>
                  <a:pt x="3205938" y="2054832"/>
                </a:cubicBezTo>
                <a:cubicBezTo>
                  <a:pt x="3245291" y="2002362"/>
                  <a:pt x="3243134" y="2008186"/>
                  <a:pt x="3288131" y="1993187"/>
                </a:cubicBezTo>
                <a:cubicBezTo>
                  <a:pt x="3294981" y="1986337"/>
                  <a:pt x="3300374" y="1977622"/>
                  <a:pt x="3308680" y="1972638"/>
                </a:cubicBezTo>
                <a:cubicBezTo>
                  <a:pt x="3317966" y="1967066"/>
                  <a:pt x="3331844" y="1970022"/>
                  <a:pt x="3339502" y="1962364"/>
                </a:cubicBezTo>
                <a:cubicBezTo>
                  <a:pt x="3347160" y="1954706"/>
                  <a:pt x="3344204" y="1940828"/>
                  <a:pt x="3349776" y="1931542"/>
                </a:cubicBezTo>
                <a:cubicBezTo>
                  <a:pt x="3359536" y="1915275"/>
                  <a:pt x="3387147" y="1899778"/>
                  <a:pt x="3401147" y="1890445"/>
                </a:cubicBezTo>
                <a:cubicBezTo>
                  <a:pt x="3404572" y="1880171"/>
                  <a:pt x="3405849" y="1868909"/>
                  <a:pt x="3411421" y="1859623"/>
                </a:cubicBezTo>
                <a:cubicBezTo>
                  <a:pt x="3416405" y="1851317"/>
                  <a:pt x="3425919" y="1846638"/>
                  <a:pt x="3431970" y="1839074"/>
                </a:cubicBezTo>
                <a:cubicBezTo>
                  <a:pt x="3483819" y="1774263"/>
                  <a:pt x="3423447" y="1837324"/>
                  <a:pt x="3473066" y="1787703"/>
                </a:cubicBezTo>
                <a:cubicBezTo>
                  <a:pt x="3476491" y="1777429"/>
                  <a:pt x="3477045" y="1765694"/>
                  <a:pt x="3483340" y="1756881"/>
                </a:cubicBezTo>
                <a:cubicBezTo>
                  <a:pt x="3494601" y="1741116"/>
                  <a:pt x="3510738" y="1729483"/>
                  <a:pt x="3524437" y="1715784"/>
                </a:cubicBezTo>
                <a:cubicBezTo>
                  <a:pt x="3563989" y="1676232"/>
                  <a:pt x="3543172" y="1693020"/>
                  <a:pt x="3586082" y="1664414"/>
                </a:cubicBezTo>
                <a:cubicBezTo>
                  <a:pt x="3592931" y="1654140"/>
                  <a:pt x="3598916" y="1643233"/>
                  <a:pt x="3606630" y="1633591"/>
                </a:cubicBezTo>
                <a:cubicBezTo>
                  <a:pt x="3628348" y="1606443"/>
                  <a:pt x="3660661" y="1590722"/>
                  <a:pt x="3688824" y="1571946"/>
                </a:cubicBezTo>
                <a:cubicBezTo>
                  <a:pt x="3699098" y="1565097"/>
                  <a:pt x="3707932" y="1555303"/>
                  <a:pt x="3719646" y="1551398"/>
                </a:cubicBezTo>
                <a:lnTo>
                  <a:pt x="3781291" y="1530849"/>
                </a:lnTo>
                <a:cubicBezTo>
                  <a:pt x="3799882" y="1502963"/>
                  <a:pt x="3813039" y="1478861"/>
                  <a:pt x="3842936" y="1458930"/>
                </a:cubicBezTo>
                <a:cubicBezTo>
                  <a:pt x="3853210" y="1452081"/>
                  <a:pt x="3864383" y="1446418"/>
                  <a:pt x="3873758" y="1438382"/>
                </a:cubicBezTo>
                <a:cubicBezTo>
                  <a:pt x="3960953" y="1363644"/>
                  <a:pt x="3874919" y="1423908"/>
                  <a:pt x="3945678" y="1376737"/>
                </a:cubicBezTo>
                <a:cubicBezTo>
                  <a:pt x="3949103" y="1366463"/>
                  <a:pt x="3950380" y="1355201"/>
                  <a:pt x="3955952" y="1345915"/>
                </a:cubicBezTo>
                <a:cubicBezTo>
                  <a:pt x="3960936" y="1337609"/>
                  <a:pt x="3970449" y="1332930"/>
                  <a:pt x="3976500" y="1325366"/>
                </a:cubicBezTo>
                <a:cubicBezTo>
                  <a:pt x="4028332" y="1260574"/>
                  <a:pt x="3967990" y="1323601"/>
                  <a:pt x="4017597" y="1273996"/>
                </a:cubicBezTo>
                <a:cubicBezTo>
                  <a:pt x="4021022" y="1263722"/>
                  <a:pt x="4021373" y="1251837"/>
                  <a:pt x="4027871" y="1243173"/>
                </a:cubicBezTo>
                <a:cubicBezTo>
                  <a:pt x="4042401" y="1223800"/>
                  <a:pt x="4065809" y="1211951"/>
                  <a:pt x="4079242" y="1191802"/>
                </a:cubicBezTo>
                <a:lnTo>
                  <a:pt x="4099790" y="1160980"/>
                </a:lnTo>
                <a:cubicBezTo>
                  <a:pt x="4124219" y="1087690"/>
                  <a:pt x="4089579" y="1176296"/>
                  <a:pt x="4140887" y="1099335"/>
                </a:cubicBezTo>
                <a:cubicBezTo>
                  <a:pt x="4146894" y="1090324"/>
                  <a:pt x="4146318" y="1078199"/>
                  <a:pt x="4151161" y="1068512"/>
                </a:cubicBezTo>
                <a:cubicBezTo>
                  <a:pt x="4156683" y="1057468"/>
                  <a:pt x="4164860" y="1047964"/>
                  <a:pt x="4171709" y="1037690"/>
                </a:cubicBezTo>
                <a:cubicBezTo>
                  <a:pt x="4186230" y="965086"/>
                  <a:pt x="4176462" y="1002878"/>
                  <a:pt x="4202531" y="924674"/>
                </a:cubicBezTo>
                <a:lnTo>
                  <a:pt x="4212806" y="893852"/>
                </a:lnTo>
                <a:cubicBezTo>
                  <a:pt x="4209381" y="828782"/>
                  <a:pt x="4210295" y="763339"/>
                  <a:pt x="4202531" y="698643"/>
                </a:cubicBezTo>
                <a:cubicBezTo>
                  <a:pt x="4199950" y="677137"/>
                  <a:pt x="4197298" y="652314"/>
                  <a:pt x="4181983" y="636998"/>
                </a:cubicBezTo>
                <a:cubicBezTo>
                  <a:pt x="4175134" y="630148"/>
                  <a:pt x="4167486" y="624013"/>
                  <a:pt x="4161435" y="616449"/>
                </a:cubicBezTo>
                <a:cubicBezTo>
                  <a:pt x="4134878" y="583252"/>
                  <a:pt x="4142185" y="572793"/>
                  <a:pt x="4099790" y="544530"/>
                </a:cubicBezTo>
                <a:lnTo>
                  <a:pt x="4038145" y="503434"/>
                </a:lnTo>
                <a:cubicBezTo>
                  <a:pt x="4034720" y="493160"/>
                  <a:pt x="4033443" y="481898"/>
                  <a:pt x="4027871" y="472611"/>
                </a:cubicBezTo>
                <a:cubicBezTo>
                  <a:pt x="4018112" y="456346"/>
                  <a:pt x="3990497" y="440847"/>
                  <a:pt x="3976500" y="431515"/>
                </a:cubicBezTo>
                <a:cubicBezTo>
                  <a:pt x="3954084" y="364266"/>
                  <a:pt x="3985217" y="430269"/>
                  <a:pt x="3935403" y="390418"/>
                </a:cubicBezTo>
                <a:cubicBezTo>
                  <a:pt x="3893407" y="356822"/>
                  <a:pt x="3936197" y="364181"/>
                  <a:pt x="3894307" y="339047"/>
                </a:cubicBezTo>
                <a:cubicBezTo>
                  <a:pt x="3885020" y="333475"/>
                  <a:pt x="3873758" y="332198"/>
                  <a:pt x="3863484" y="328773"/>
                </a:cubicBezTo>
                <a:cubicBezTo>
                  <a:pt x="3856635" y="318499"/>
                  <a:pt x="3852578" y="305665"/>
                  <a:pt x="3842936" y="297951"/>
                </a:cubicBezTo>
                <a:cubicBezTo>
                  <a:pt x="3834479" y="291185"/>
                  <a:pt x="3821800" y="292519"/>
                  <a:pt x="3812113" y="287676"/>
                </a:cubicBezTo>
                <a:cubicBezTo>
                  <a:pt x="3801069" y="282154"/>
                  <a:pt x="3790777" y="275033"/>
                  <a:pt x="3781291" y="267128"/>
                </a:cubicBezTo>
                <a:cubicBezTo>
                  <a:pt x="3729985" y="224373"/>
                  <a:pt x="3773814" y="244087"/>
                  <a:pt x="3719646" y="226032"/>
                </a:cubicBezTo>
                <a:cubicBezTo>
                  <a:pt x="3683783" y="190167"/>
                  <a:pt x="3708287" y="208546"/>
                  <a:pt x="3637453" y="184935"/>
                </a:cubicBezTo>
                <a:lnTo>
                  <a:pt x="3544985" y="154112"/>
                </a:lnTo>
                <a:cubicBezTo>
                  <a:pt x="3534711" y="150687"/>
                  <a:pt x="3523174" y="149845"/>
                  <a:pt x="3514163" y="143838"/>
                </a:cubicBezTo>
                <a:cubicBezTo>
                  <a:pt x="3474329" y="117283"/>
                  <a:pt x="3495054" y="127195"/>
                  <a:pt x="3452518" y="113016"/>
                </a:cubicBezTo>
                <a:cubicBezTo>
                  <a:pt x="3364197" y="54132"/>
                  <a:pt x="3475938" y="124725"/>
                  <a:pt x="3390873" y="82193"/>
                </a:cubicBezTo>
                <a:cubicBezTo>
                  <a:pt x="3311205" y="42360"/>
                  <a:pt x="3406703" y="77195"/>
                  <a:pt x="3329228" y="51371"/>
                </a:cubicBezTo>
                <a:cubicBezTo>
                  <a:pt x="3332653" y="41097"/>
                  <a:pt x="3330689" y="26843"/>
                  <a:pt x="3339502" y="20548"/>
                </a:cubicBezTo>
                <a:cubicBezTo>
                  <a:pt x="3357127" y="7958"/>
                  <a:pt x="3401147" y="0"/>
                  <a:pt x="3401147" y="0"/>
                </a:cubicBezTo>
                <a:cubicBezTo>
                  <a:pt x="3462792" y="3425"/>
                  <a:pt x="3524819" y="2616"/>
                  <a:pt x="3586082" y="10274"/>
                </a:cubicBezTo>
                <a:cubicBezTo>
                  <a:pt x="3619875" y="14498"/>
                  <a:pt x="3652261" y="30341"/>
                  <a:pt x="3678549" y="51371"/>
                </a:cubicBezTo>
                <a:cubicBezTo>
                  <a:pt x="3710402" y="76853"/>
                  <a:pt x="3687759" y="71386"/>
                  <a:pt x="3729920" y="92467"/>
                </a:cubicBezTo>
                <a:cubicBezTo>
                  <a:pt x="3739607" y="97310"/>
                  <a:pt x="3750469" y="99317"/>
                  <a:pt x="3760743" y="102742"/>
                </a:cubicBezTo>
                <a:cubicBezTo>
                  <a:pt x="3771017" y="113016"/>
                  <a:pt x="3778864" y="126508"/>
                  <a:pt x="3791565" y="133564"/>
                </a:cubicBezTo>
                <a:cubicBezTo>
                  <a:pt x="3810499" y="144083"/>
                  <a:pt x="3832662" y="147263"/>
                  <a:pt x="3853210" y="154112"/>
                </a:cubicBezTo>
                <a:lnTo>
                  <a:pt x="3884033" y="164387"/>
                </a:lnTo>
                <a:lnTo>
                  <a:pt x="3914855" y="174661"/>
                </a:lnTo>
                <a:lnTo>
                  <a:pt x="3945678" y="184935"/>
                </a:lnTo>
                <a:cubicBezTo>
                  <a:pt x="3955952" y="191784"/>
                  <a:pt x="3965216" y="200468"/>
                  <a:pt x="3976500" y="205483"/>
                </a:cubicBezTo>
                <a:cubicBezTo>
                  <a:pt x="3996293" y="214280"/>
                  <a:pt x="4020123" y="214017"/>
                  <a:pt x="4038145" y="226032"/>
                </a:cubicBezTo>
                <a:cubicBezTo>
                  <a:pt x="4048419" y="232881"/>
                  <a:pt x="4059325" y="238866"/>
                  <a:pt x="4068967" y="246580"/>
                </a:cubicBezTo>
                <a:cubicBezTo>
                  <a:pt x="4100820" y="272062"/>
                  <a:pt x="4078177" y="266595"/>
                  <a:pt x="4120338" y="287676"/>
                </a:cubicBezTo>
                <a:cubicBezTo>
                  <a:pt x="4205411" y="330213"/>
                  <a:pt x="4093653" y="259613"/>
                  <a:pt x="4181983" y="318499"/>
                </a:cubicBezTo>
                <a:cubicBezTo>
                  <a:pt x="4188832" y="328773"/>
                  <a:pt x="4192889" y="341607"/>
                  <a:pt x="4202531" y="349321"/>
                </a:cubicBezTo>
                <a:cubicBezTo>
                  <a:pt x="4210988" y="356087"/>
                  <a:pt x="4225696" y="351938"/>
                  <a:pt x="4233354" y="359596"/>
                </a:cubicBezTo>
                <a:cubicBezTo>
                  <a:pt x="4241012" y="367254"/>
                  <a:pt x="4236863" y="381961"/>
                  <a:pt x="4243628" y="390418"/>
                </a:cubicBezTo>
                <a:cubicBezTo>
                  <a:pt x="4251342" y="400060"/>
                  <a:pt x="4264809" y="403252"/>
                  <a:pt x="4274451" y="410966"/>
                </a:cubicBezTo>
                <a:cubicBezTo>
                  <a:pt x="4282015" y="417017"/>
                  <a:pt x="4288948" y="423951"/>
                  <a:pt x="4294999" y="431515"/>
                </a:cubicBezTo>
                <a:cubicBezTo>
                  <a:pt x="4302713" y="441157"/>
                  <a:pt x="4305905" y="454623"/>
                  <a:pt x="4315547" y="462337"/>
                </a:cubicBezTo>
                <a:cubicBezTo>
                  <a:pt x="4324004" y="469102"/>
                  <a:pt x="4336096" y="469186"/>
                  <a:pt x="4346370" y="472611"/>
                </a:cubicBezTo>
                <a:cubicBezTo>
                  <a:pt x="4361532" y="495355"/>
                  <a:pt x="4374007" y="518434"/>
                  <a:pt x="4397740" y="534256"/>
                </a:cubicBezTo>
                <a:cubicBezTo>
                  <a:pt x="4406751" y="540263"/>
                  <a:pt x="4418289" y="541105"/>
                  <a:pt x="4428563" y="544530"/>
                </a:cubicBezTo>
                <a:cubicBezTo>
                  <a:pt x="4442262" y="558229"/>
                  <a:pt x="4451281" y="579501"/>
                  <a:pt x="4469660" y="585627"/>
                </a:cubicBezTo>
                <a:cubicBezTo>
                  <a:pt x="4502214" y="596478"/>
                  <a:pt x="4502852" y="593687"/>
                  <a:pt x="4531304" y="616449"/>
                </a:cubicBezTo>
                <a:cubicBezTo>
                  <a:pt x="4538868" y="622500"/>
                  <a:pt x="4545802" y="629434"/>
                  <a:pt x="4551853" y="636998"/>
                </a:cubicBezTo>
                <a:cubicBezTo>
                  <a:pt x="4559567" y="646640"/>
                  <a:pt x="4563108" y="659689"/>
                  <a:pt x="4572401" y="667820"/>
                </a:cubicBezTo>
                <a:cubicBezTo>
                  <a:pt x="4590987" y="684083"/>
                  <a:pt x="4613498" y="695218"/>
                  <a:pt x="4634046" y="708917"/>
                </a:cubicBezTo>
                <a:cubicBezTo>
                  <a:pt x="4728918" y="772165"/>
                  <a:pt x="4612216" y="691452"/>
                  <a:pt x="4685417" y="750014"/>
                </a:cubicBezTo>
                <a:cubicBezTo>
                  <a:pt x="4695059" y="757728"/>
                  <a:pt x="4706597" y="762848"/>
                  <a:pt x="4716239" y="770562"/>
                </a:cubicBezTo>
                <a:cubicBezTo>
                  <a:pt x="4761821" y="807027"/>
                  <a:pt x="4712117" y="786991"/>
                  <a:pt x="4777884" y="852755"/>
                </a:cubicBezTo>
                <a:lnTo>
                  <a:pt x="4798433" y="873303"/>
                </a:lnTo>
                <a:cubicBezTo>
                  <a:pt x="4801858" y="883577"/>
                  <a:pt x="4803864" y="894439"/>
                  <a:pt x="4808707" y="904126"/>
                </a:cubicBezTo>
                <a:cubicBezTo>
                  <a:pt x="4814229" y="915170"/>
                  <a:pt x="4824240" y="923664"/>
                  <a:pt x="4829255" y="934948"/>
                </a:cubicBezTo>
                <a:cubicBezTo>
                  <a:pt x="4838052" y="954741"/>
                  <a:pt x="4849803" y="996593"/>
                  <a:pt x="4849803" y="996593"/>
                </a:cubicBezTo>
                <a:cubicBezTo>
                  <a:pt x="4846378" y="1013717"/>
                  <a:pt x="4843764" y="1031023"/>
                  <a:pt x="4839529" y="1047964"/>
                </a:cubicBezTo>
                <a:cubicBezTo>
                  <a:pt x="4836902" y="1058471"/>
                  <a:pt x="4832230" y="1068374"/>
                  <a:pt x="4829255" y="1078787"/>
                </a:cubicBezTo>
                <a:cubicBezTo>
                  <a:pt x="4825376" y="1092364"/>
                  <a:pt x="4823038" y="1106358"/>
                  <a:pt x="4818981" y="1119883"/>
                </a:cubicBezTo>
                <a:cubicBezTo>
                  <a:pt x="4818961" y="1119951"/>
                  <a:pt x="4793306" y="1196906"/>
                  <a:pt x="4788158" y="1212351"/>
                </a:cubicBezTo>
                <a:cubicBezTo>
                  <a:pt x="4784733" y="1222625"/>
                  <a:pt x="4780511" y="1232667"/>
                  <a:pt x="4777884" y="1243173"/>
                </a:cubicBezTo>
                <a:cubicBezTo>
                  <a:pt x="4774592" y="1256342"/>
                  <a:pt x="4764706" y="1300351"/>
                  <a:pt x="4757336" y="1315092"/>
                </a:cubicBezTo>
                <a:cubicBezTo>
                  <a:pt x="4732190" y="1365385"/>
                  <a:pt x="4744912" y="1328233"/>
                  <a:pt x="4716239" y="1366463"/>
                </a:cubicBezTo>
                <a:cubicBezTo>
                  <a:pt x="4701421" y="1386220"/>
                  <a:pt x="4682953" y="1404679"/>
                  <a:pt x="4675143" y="1428108"/>
                </a:cubicBezTo>
                <a:cubicBezTo>
                  <a:pt x="4661806" y="1468120"/>
                  <a:pt x="4672527" y="1451272"/>
                  <a:pt x="4644320" y="1479479"/>
                </a:cubicBezTo>
                <a:cubicBezTo>
                  <a:pt x="4618496" y="1556950"/>
                  <a:pt x="4653331" y="1461457"/>
                  <a:pt x="4613498" y="1541124"/>
                </a:cubicBezTo>
                <a:cubicBezTo>
                  <a:pt x="4608655" y="1550810"/>
                  <a:pt x="4609519" y="1563133"/>
                  <a:pt x="4603224" y="1571946"/>
                </a:cubicBezTo>
                <a:cubicBezTo>
                  <a:pt x="4591963" y="1587711"/>
                  <a:pt x="4562127" y="1613043"/>
                  <a:pt x="4562127" y="1613043"/>
                </a:cubicBezTo>
                <a:cubicBezTo>
                  <a:pt x="4544285" y="1666569"/>
                  <a:pt x="4563540" y="1624119"/>
                  <a:pt x="4531304" y="1664414"/>
                </a:cubicBezTo>
                <a:cubicBezTo>
                  <a:pt x="4492165" y="1713338"/>
                  <a:pt x="4532772" y="1680559"/>
                  <a:pt x="4479934" y="1715784"/>
                </a:cubicBezTo>
                <a:cubicBezTo>
                  <a:pt x="4466235" y="1736332"/>
                  <a:pt x="4459385" y="1763730"/>
                  <a:pt x="4438837" y="1777429"/>
                </a:cubicBezTo>
                <a:cubicBezTo>
                  <a:pt x="4415955" y="1792685"/>
                  <a:pt x="4404195" y="1797615"/>
                  <a:pt x="4387466" y="1818526"/>
                </a:cubicBezTo>
                <a:cubicBezTo>
                  <a:pt x="4379752" y="1828168"/>
                  <a:pt x="4374954" y="1839973"/>
                  <a:pt x="4366918" y="1849348"/>
                </a:cubicBezTo>
                <a:cubicBezTo>
                  <a:pt x="4354310" y="1864057"/>
                  <a:pt x="4336567" y="1874325"/>
                  <a:pt x="4325821" y="1890445"/>
                </a:cubicBezTo>
                <a:cubicBezTo>
                  <a:pt x="4318972" y="1900719"/>
                  <a:pt x="4313309" y="1911892"/>
                  <a:pt x="4305273" y="1921267"/>
                </a:cubicBezTo>
                <a:cubicBezTo>
                  <a:pt x="4292665" y="1935976"/>
                  <a:pt x="4264176" y="1962364"/>
                  <a:pt x="4264176" y="1962364"/>
                </a:cubicBezTo>
                <a:cubicBezTo>
                  <a:pt x="4238352" y="2039837"/>
                  <a:pt x="4276190" y="1947347"/>
                  <a:pt x="4223080" y="2013735"/>
                </a:cubicBezTo>
                <a:cubicBezTo>
                  <a:pt x="4180252" y="2067271"/>
                  <a:pt x="4275241" y="2037177"/>
                  <a:pt x="4171709" y="2106202"/>
                </a:cubicBezTo>
                <a:cubicBezTo>
                  <a:pt x="4132827" y="2132124"/>
                  <a:pt x="4149619" y="2118020"/>
                  <a:pt x="4120338" y="2147299"/>
                </a:cubicBezTo>
                <a:cubicBezTo>
                  <a:pt x="4094852" y="2223758"/>
                  <a:pt x="4133975" y="2121702"/>
                  <a:pt x="4068967" y="2219218"/>
                </a:cubicBezTo>
                <a:cubicBezTo>
                  <a:pt x="4062118" y="2229492"/>
                  <a:pt x="4056550" y="2240748"/>
                  <a:pt x="4048419" y="2250041"/>
                </a:cubicBezTo>
                <a:cubicBezTo>
                  <a:pt x="4032472" y="2268266"/>
                  <a:pt x="4014172" y="2284287"/>
                  <a:pt x="3997048" y="2301411"/>
                </a:cubicBezTo>
                <a:cubicBezTo>
                  <a:pt x="3990198" y="2308261"/>
                  <a:pt x="3981873" y="2313900"/>
                  <a:pt x="3976500" y="2321960"/>
                </a:cubicBezTo>
                <a:cubicBezTo>
                  <a:pt x="3969651" y="2332234"/>
                  <a:pt x="3963988" y="2343407"/>
                  <a:pt x="3955952" y="2352782"/>
                </a:cubicBezTo>
                <a:cubicBezTo>
                  <a:pt x="3943344" y="2367491"/>
                  <a:pt x="3925601" y="2377759"/>
                  <a:pt x="3914855" y="2393879"/>
                </a:cubicBezTo>
                <a:cubicBezTo>
                  <a:pt x="3887458" y="2434975"/>
                  <a:pt x="3904581" y="2417852"/>
                  <a:pt x="3863484" y="2445249"/>
                </a:cubicBezTo>
                <a:cubicBezTo>
                  <a:pt x="3808689" y="2527444"/>
                  <a:pt x="3880608" y="2428125"/>
                  <a:pt x="3812113" y="2496620"/>
                </a:cubicBezTo>
                <a:cubicBezTo>
                  <a:pt x="3803382" y="2505351"/>
                  <a:pt x="3800296" y="2518711"/>
                  <a:pt x="3791565" y="2527443"/>
                </a:cubicBezTo>
                <a:cubicBezTo>
                  <a:pt x="3782834" y="2536174"/>
                  <a:pt x="3770118" y="2539955"/>
                  <a:pt x="3760743" y="2547991"/>
                </a:cubicBezTo>
                <a:lnTo>
                  <a:pt x="3688824" y="2619910"/>
                </a:lnTo>
                <a:lnTo>
                  <a:pt x="3668275" y="2640458"/>
                </a:lnTo>
                <a:cubicBezTo>
                  <a:pt x="3661425" y="2647308"/>
                  <a:pt x="3655787" y="2655634"/>
                  <a:pt x="3647727" y="2661007"/>
                </a:cubicBezTo>
                <a:lnTo>
                  <a:pt x="3616904" y="2681555"/>
                </a:lnTo>
                <a:cubicBezTo>
                  <a:pt x="3607204" y="2710655"/>
                  <a:pt x="3607531" y="2718687"/>
                  <a:pt x="3586082" y="2743200"/>
                </a:cubicBezTo>
                <a:cubicBezTo>
                  <a:pt x="3570135" y="2761425"/>
                  <a:pt x="3551835" y="2777447"/>
                  <a:pt x="3534711" y="2794571"/>
                </a:cubicBezTo>
                <a:lnTo>
                  <a:pt x="3503889" y="2825393"/>
                </a:lnTo>
                <a:cubicBezTo>
                  <a:pt x="3497039" y="2832243"/>
                  <a:pt x="3488713" y="2837882"/>
                  <a:pt x="3483340" y="2845942"/>
                </a:cubicBezTo>
                <a:lnTo>
                  <a:pt x="3442244" y="2907587"/>
                </a:lnTo>
                <a:cubicBezTo>
                  <a:pt x="3435395" y="2917861"/>
                  <a:pt x="3430427" y="2929678"/>
                  <a:pt x="3421696" y="2938409"/>
                </a:cubicBezTo>
                <a:lnTo>
                  <a:pt x="3401147" y="2958957"/>
                </a:lnTo>
                <a:cubicBezTo>
                  <a:pt x="3383064" y="3013209"/>
                  <a:pt x="3396881" y="2980768"/>
                  <a:pt x="3349776" y="3051425"/>
                </a:cubicBezTo>
                <a:cubicBezTo>
                  <a:pt x="3323854" y="3090307"/>
                  <a:pt x="3337959" y="3073515"/>
                  <a:pt x="3308680" y="3102796"/>
                </a:cubicBezTo>
                <a:cubicBezTo>
                  <a:pt x="3305255" y="3113070"/>
                  <a:pt x="3304701" y="3124805"/>
                  <a:pt x="3298406" y="3133618"/>
                </a:cubicBezTo>
                <a:cubicBezTo>
                  <a:pt x="3287145" y="3149383"/>
                  <a:pt x="3257309" y="3174715"/>
                  <a:pt x="3257309" y="3174715"/>
                </a:cubicBezTo>
                <a:cubicBezTo>
                  <a:pt x="3253884" y="3184989"/>
                  <a:pt x="3253800" y="3197080"/>
                  <a:pt x="3247035" y="3205537"/>
                </a:cubicBezTo>
                <a:cubicBezTo>
                  <a:pt x="3239321" y="3215179"/>
                  <a:pt x="3225854" y="3218371"/>
                  <a:pt x="3216212" y="3226085"/>
                </a:cubicBezTo>
                <a:cubicBezTo>
                  <a:pt x="3208648" y="3232136"/>
                  <a:pt x="3202513" y="3239784"/>
                  <a:pt x="3195664" y="3246634"/>
                </a:cubicBezTo>
                <a:cubicBezTo>
                  <a:pt x="3192239" y="3256908"/>
                  <a:pt x="3190233" y="3267770"/>
                  <a:pt x="3185390" y="3277456"/>
                </a:cubicBezTo>
                <a:cubicBezTo>
                  <a:pt x="3164306" y="3319625"/>
                  <a:pt x="3169779" y="3296970"/>
                  <a:pt x="3144293" y="3328827"/>
                </a:cubicBezTo>
                <a:cubicBezTo>
                  <a:pt x="3136579" y="3338469"/>
                  <a:pt x="3130594" y="3349375"/>
                  <a:pt x="3123745" y="3359649"/>
                </a:cubicBezTo>
                <a:cubicBezTo>
                  <a:pt x="3104100" y="3418586"/>
                  <a:pt x="3126771" y="3365888"/>
                  <a:pt x="3092922" y="3411020"/>
                </a:cubicBezTo>
                <a:cubicBezTo>
                  <a:pt x="3078104" y="3430777"/>
                  <a:pt x="3069289" y="3455202"/>
                  <a:pt x="3051826" y="3472665"/>
                </a:cubicBezTo>
                <a:lnTo>
                  <a:pt x="3010729" y="3513762"/>
                </a:lnTo>
                <a:cubicBezTo>
                  <a:pt x="2981625" y="3601075"/>
                  <a:pt x="3022215" y="3494618"/>
                  <a:pt x="2979907" y="3565133"/>
                </a:cubicBezTo>
                <a:cubicBezTo>
                  <a:pt x="2974335" y="3574419"/>
                  <a:pt x="2976398" y="3587498"/>
                  <a:pt x="2969633" y="3595955"/>
                </a:cubicBezTo>
                <a:cubicBezTo>
                  <a:pt x="2961919" y="3605597"/>
                  <a:pt x="2948185" y="3608467"/>
                  <a:pt x="2938810" y="3616503"/>
                </a:cubicBezTo>
                <a:cubicBezTo>
                  <a:pt x="2924101" y="3629111"/>
                  <a:pt x="2908459" y="3641480"/>
                  <a:pt x="2897713" y="3657600"/>
                </a:cubicBezTo>
                <a:cubicBezTo>
                  <a:pt x="2871158" y="3697434"/>
                  <a:pt x="2888879" y="3684518"/>
                  <a:pt x="2846343" y="3698697"/>
                </a:cubicBezTo>
                <a:cubicBezTo>
                  <a:pt x="2806206" y="3738832"/>
                  <a:pt x="2848321" y="3702845"/>
                  <a:pt x="2794972" y="3729519"/>
                </a:cubicBezTo>
                <a:cubicBezTo>
                  <a:pt x="2783927" y="3735041"/>
                  <a:pt x="2775433" y="3745052"/>
                  <a:pt x="2764149" y="3750067"/>
                </a:cubicBezTo>
                <a:cubicBezTo>
                  <a:pt x="2691584" y="3782318"/>
                  <a:pt x="2659283" y="3773941"/>
                  <a:pt x="2568940" y="3780890"/>
                </a:cubicBezTo>
                <a:cubicBezTo>
                  <a:pt x="2435376" y="3777465"/>
                  <a:pt x="2301705" y="3776971"/>
                  <a:pt x="2168248" y="3770616"/>
                </a:cubicBezTo>
                <a:cubicBezTo>
                  <a:pt x="2157431" y="3770101"/>
                  <a:pt x="2147998" y="3762691"/>
                  <a:pt x="2137426" y="3760342"/>
                </a:cubicBezTo>
                <a:cubicBezTo>
                  <a:pt x="2117090" y="3755823"/>
                  <a:pt x="2096329" y="3753492"/>
                  <a:pt x="2075781" y="3750067"/>
                </a:cubicBezTo>
                <a:lnTo>
                  <a:pt x="1788104" y="3760342"/>
                </a:lnTo>
                <a:cubicBezTo>
                  <a:pt x="1760536" y="3761874"/>
                  <a:pt x="1733353" y="3767567"/>
                  <a:pt x="1705911" y="3770616"/>
                </a:cubicBezTo>
                <a:cubicBezTo>
                  <a:pt x="1671704" y="3774417"/>
                  <a:pt x="1637512" y="3778601"/>
                  <a:pt x="1603170" y="3780890"/>
                </a:cubicBezTo>
                <a:cubicBezTo>
                  <a:pt x="1534742" y="3785452"/>
                  <a:pt x="1466181" y="3787739"/>
                  <a:pt x="1397687" y="3791164"/>
                </a:cubicBezTo>
                <a:cubicBezTo>
                  <a:pt x="1145940" y="3819135"/>
                  <a:pt x="1275784" y="3808774"/>
                  <a:pt x="791511" y="3791164"/>
                </a:cubicBezTo>
                <a:cubicBezTo>
                  <a:pt x="774060" y="3790529"/>
                  <a:pt x="757571" y="3781946"/>
                  <a:pt x="740140" y="3780890"/>
                </a:cubicBezTo>
                <a:cubicBezTo>
                  <a:pt x="644363" y="3775085"/>
                  <a:pt x="548356" y="3774041"/>
                  <a:pt x="452464" y="3770616"/>
                </a:cubicBezTo>
                <a:cubicBezTo>
                  <a:pt x="202565" y="3742850"/>
                  <a:pt x="574176" y="3781729"/>
                  <a:pt x="51772" y="3750067"/>
                </a:cubicBezTo>
                <a:cubicBezTo>
                  <a:pt x="40962" y="3749412"/>
                  <a:pt x="-4736" y="3770616"/>
                  <a:pt x="401" y="3760342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3581400" y="2743200"/>
            <a:ext cx="1066800" cy="53340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804190" y="3241497"/>
            <a:ext cx="844010" cy="339903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14382" y="3631486"/>
            <a:ext cx="844010" cy="339903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18808" y="3971389"/>
            <a:ext cx="617579" cy="322351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224190" y="4285604"/>
            <a:ext cx="617579" cy="322351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899898" y="4511941"/>
            <a:ext cx="617579" cy="441059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34719" y="4732470"/>
            <a:ext cx="689481" cy="515791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947934" y="4953000"/>
            <a:ext cx="606688" cy="579269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467832" y="5105400"/>
            <a:ext cx="480102" cy="60960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52627" y="5295107"/>
            <a:ext cx="515205" cy="648493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37422" y="5458637"/>
            <a:ext cx="515205" cy="648493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97905" y="5782883"/>
            <a:ext cx="397595" cy="487777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791200" y="1438810"/>
            <a:ext cx="3200400" cy="21425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Support proper maintenance through simplistic planting (3-4 plant species) and strategic planting design (geometric patterns)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87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5029200" cy="55626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Calibri" panose="020F0502020204030204" pitchFamily="34" charset="0"/>
              </a:rPr>
              <a:t>Stream Restoration &amp; Wetland Creation</a:t>
            </a:r>
          </a:p>
          <a:p>
            <a:endParaRPr lang="en-US" sz="2000" dirty="0" smtClean="0">
              <a:latin typeface="Calibri" panose="020F0502020204030204" pitchFamily="34" charset="0"/>
            </a:endParaRPr>
          </a:p>
          <a:p>
            <a:r>
              <a:rPr lang="en-US" sz="2000" dirty="0" smtClean="0">
                <a:latin typeface="Calibri" panose="020F0502020204030204" pitchFamily="34" charset="0"/>
              </a:rPr>
              <a:t>Stormwater Management Facilities</a:t>
            </a:r>
          </a:p>
          <a:p>
            <a:pPr lvl="1"/>
            <a:r>
              <a:rPr lang="en-US" sz="2000" dirty="0" smtClean="0">
                <a:latin typeface="Calibri" panose="020F0502020204030204" pitchFamily="34" charset="0"/>
              </a:rPr>
              <a:t>New Facilities</a:t>
            </a:r>
          </a:p>
          <a:p>
            <a:pPr lvl="1"/>
            <a:r>
              <a:rPr lang="en-US" sz="2000" dirty="0" smtClean="0">
                <a:latin typeface="Calibri" panose="020F0502020204030204" pitchFamily="34" charset="0"/>
              </a:rPr>
              <a:t>Retrofit Existing Facilities</a:t>
            </a:r>
          </a:p>
          <a:p>
            <a:pPr lvl="1"/>
            <a:endParaRPr lang="en-US" sz="2000" dirty="0" smtClean="0">
              <a:latin typeface="Calibri" panose="020F0502020204030204" pitchFamily="34" charset="0"/>
            </a:endParaRPr>
          </a:p>
          <a:p>
            <a:r>
              <a:rPr lang="en-US" sz="2000" dirty="0" smtClean="0">
                <a:latin typeface="Calibri" panose="020F0502020204030204" pitchFamily="34" charset="0"/>
              </a:rPr>
              <a:t>Transportation Projects/Mitigation</a:t>
            </a:r>
          </a:p>
          <a:p>
            <a:pPr lvl="1"/>
            <a:r>
              <a:rPr lang="en-US" sz="2000" dirty="0" smtClean="0">
                <a:latin typeface="Calibri" panose="020F0502020204030204" pitchFamily="34" charset="0"/>
              </a:rPr>
              <a:t>Examples: ICC MD-200, Purple Line, Brookeville Bypass, DOT sidewalk (Franklin Ave.) etc.</a:t>
            </a:r>
          </a:p>
          <a:p>
            <a:pPr lvl="1"/>
            <a:endParaRPr lang="en-US" sz="2000" dirty="0" smtClean="0">
              <a:latin typeface="Calibri" panose="020F0502020204030204" pitchFamily="34" charset="0"/>
            </a:endParaRPr>
          </a:p>
          <a:p>
            <a:r>
              <a:rPr lang="en-US" sz="2000" dirty="0" smtClean="0">
                <a:latin typeface="Calibri" panose="020F0502020204030204" pitchFamily="34" charset="0"/>
              </a:rPr>
              <a:t>Other infrastructure-related projects</a:t>
            </a:r>
          </a:p>
          <a:p>
            <a:pPr lvl="1"/>
            <a:r>
              <a:rPr lang="en-US" sz="2000" dirty="0" smtClean="0">
                <a:latin typeface="Calibri" panose="020F0502020204030204" pitchFamily="34" charset="0"/>
              </a:rPr>
              <a:t>Examples: WSSC, Washington Gas, SHA etc. 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763000" cy="914400"/>
          </a:xfrm>
        </p:spPr>
        <p:txBody>
          <a:bodyPr/>
          <a:lstStyle/>
          <a:p>
            <a:r>
              <a:rPr lang="en-US" sz="3600" dirty="0" smtClean="0"/>
              <a:t>Projects on Parkland</a:t>
            </a:r>
            <a:endParaRPr lang="en-US" sz="3600" dirty="0"/>
          </a:p>
        </p:txBody>
      </p:sp>
      <p:sp>
        <p:nvSpPr>
          <p:cNvPr id="2" name="AutoShape 2" descr="Purple 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ICC MD200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791" y="3429000"/>
            <a:ext cx="831656" cy="17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Purple Lin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Purple Lin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 descr="Image result for purple line log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976" y="3522668"/>
            <a:ext cx="1740450" cy="79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3" descr="Image result for wssc logo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715000"/>
            <a:ext cx="2286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16" descr="Image result for washington gas logo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513820"/>
            <a:ext cx="1740451" cy="69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19" descr="O:\Project Tracking\New Project Tracking Additional Information\Woodrock Pond_Asset Number 10935\10935-20130402 - 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73" y="2263766"/>
            <a:ext cx="3733800" cy="89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608" y="160338"/>
            <a:ext cx="2595983" cy="1946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86600" y="5257800"/>
            <a:ext cx="1306573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339" y="5479797"/>
            <a:ext cx="1275067" cy="115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21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15400" cy="914400"/>
          </a:xfrm>
        </p:spPr>
        <p:txBody>
          <a:bodyPr/>
          <a:lstStyle/>
          <a:p>
            <a:r>
              <a:rPr lang="en-US" sz="3200" dirty="0" smtClean="0"/>
              <a:t>Collaboration  with External Agencies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01" y="4171889"/>
            <a:ext cx="1336689" cy="23751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739800" y="3985378"/>
            <a:ext cx="679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</a:rPr>
              <a:t>Illicit Discharge Detection &amp; Elimination Monitoring 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762000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</a:rPr>
              <a:t>Response to Environmental Issues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pic>
        <p:nvPicPr>
          <p:cNvPr id="3074" name="Picture 2" descr="O:\NPDES\Photos\Illicit Discharges\SligoCreek_SPineyBranch_7-9-12\DSCN13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"/>
          <a:stretch/>
        </p:blipFill>
        <p:spPr bwMode="auto">
          <a:xfrm>
            <a:off x="5562600" y="1752600"/>
            <a:ext cx="2451529" cy="196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031" y="4571998"/>
            <a:ext cx="2802054" cy="197499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O:\NPDES\Permit Elements\IDDE\Spill and IDDE Incident Tracking\FY13\FY13072712\FY13072712_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01" y="1295400"/>
            <a:ext cx="1828800" cy="24384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:\NPDES\Permit Elements\IDDE\Spill and IDDE Incident Tracking\FY13\FY13103012\P10006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8" y="1295400"/>
            <a:ext cx="3153327" cy="242298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4441897"/>
            <a:ext cx="1676400" cy="223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10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15400" cy="914400"/>
          </a:xfrm>
        </p:spPr>
        <p:txBody>
          <a:bodyPr/>
          <a:lstStyle/>
          <a:p>
            <a:r>
              <a:rPr lang="en-US" sz="3200" dirty="0" smtClean="0"/>
              <a:t>Collaboration  with External Agencies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505200" y="864645"/>
            <a:ext cx="274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libri" panose="020F0502020204030204" pitchFamily="34" charset="0"/>
              </a:rPr>
              <a:t>Opportunities to Engage </a:t>
            </a:r>
          </a:p>
          <a:p>
            <a:pPr algn="ctr"/>
            <a:r>
              <a:rPr lang="en-US" sz="2800" b="1" dirty="0" smtClean="0">
                <a:latin typeface="Calibri" panose="020F0502020204030204" pitchFamily="34" charset="0"/>
              </a:rPr>
              <a:t>Communities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r="5250" b="2602"/>
          <a:stretch/>
        </p:blipFill>
        <p:spPr bwMode="auto">
          <a:xfrm rot="1109751">
            <a:off x="6926981" y="2532814"/>
            <a:ext cx="1866810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6" b="11181"/>
          <a:stretch/>
        </p:blipFill>
        <p:spPr bwMode="auto">
          <a:xfrm>
            <a:off x="304800" y="843241"/>
            <a:ext cx="3012251" cy="417130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T:\Staff Members\Amanda Matheny\GreenFest _ H2O Summit\2012\CCWS 2012 Pics\IMG_29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513" y="235481"/>
            <a:ext cx="2604393" cy="195329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81600"/>
            <a:ext cx="3924301" cy="146257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499525"/>
            <a:ext cx="2637890" cy="323523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59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2" descr="http://www.stormwaterpartners.org/Images/nnwb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205" y="776913"/>
            <a:ext cx="871450" cy="74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15400" cy="914400"/>
          </a:xfrm>
        </p:spPr>
        <p:txBody>
          <a:bodyPr/>
          <a:lstStyle/>
          <a:p>
            <a:r>
              <a:rPr lang="en-US" sz="3200" dirty="0" smtClean="0"/>
              <a:t>Engaging with Stakeholders and Volunteers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22714" y="1142845"/>
            <a:ext cx="20535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libri" panose="020F0502020204030204" pitchFamily="34" charset="0"/>
              </a:rPr>
              <a:t>Stormwater Partners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714" y="3256804"/>
            <a:ext cx="1967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libri" panose="020F0502020204030204" pitchFamily="34" charset="0"/>
              </a:rPr>
              <a:t>Volunteer </a:t>
            </a:r>
          </a:p>
          <a:p>
            <a:pPr algn="ctr"/>
            <a:r>
              <a:rPr lang="en-US" sz="2800" b="1" dirty="0" smtClean="0">
                <a:latin typeface="Calibri" panose="020F0502020204030204" pitchFamily="34" charset="0"/>
              </a:rPr>
              <a:t>Cleanups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6"/>
          <a:stretch/>
        </p:blipFill>
        <p:spPr>
          <a:xfrm>
            <a:off x="6612139" y="3097576"/>
            <a:ext cx="1447800" cy="22266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1" r="15968"/>
          <a:stretch/>
        </p:blipFill>
        <p:spPr>
          <a:xfrm>
            <a:off x="2176236" y="2754791"/>
            <a:ext cx="1698731" cy="21256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302">
            <a:off x="3950669" y="2949230"/>
            <a:ext cx="2531495" cy="18986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964" y="4819323"/>
            <a:ext cx="2428414" cy="182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6"/>
          <a:stretch/>
        </p:blipFill>
        <p:spPr>
          <a:xfrm>
            <a:off x="5515704" y="4720601"/>
            <a:ext cx="1447800" cy="20187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Picture 2" descr="http://www.stormwaterpartners.org/Images/sligo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655" y="794421"/>
            <a:ext cx="860141" cy="58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www.stormwaterpartners.org/Images/RCClog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182" y="906220"/>
            <a:ext cx="1357415" cy="33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www.stormwaterpartners.org/Images/lfw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906" y="803148"/>
            <a:ext cx="636599" cy="66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://www.stormwaterpartners.org/Images/mbalog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133" y="739273"/>
            <a:ext cx="682371" cy="85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http://www.stormwaterpartners.org/Images/cabinjohn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094" y="946306"/>
            <a:ext cx="543691" cy="7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http://www.stormwaterpartners.org/Images/eopb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3" y="803148"/>
            <a:ext cx="538162" cy="41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http://www.stormwaterpartners.org/Images/potomacconservancylogo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790" y="1641939"/>
            <a:ext cx="832936" cy="50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http://www.stormwaterpartners.org/Images/aff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222" y="1385739"/>
            <a:ext cx="989336" cy="42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2" descr="http://www.stormwaterpartners.org/Images/patuxent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694" y="1732441"/>
            <a:ext cx="1128306" cy="35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084294" y="2322696"/>
            <a:ext cx="42950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Calibri" pitchFamily="34" charset="0"/>
              </a:rPr>
              <a:t>*Images depict a representation of groups and is not a complete list.</a:t>
            </a:r>
            <a:endParaRPr lang="en-US" sz="900" dirty="0">
              <a:latin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63504" y="1219790"/>
            <a:ext cx="833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Eyes of Paint Branch</a:t>
            </a:r>
            <a:endParaRPr lang="en-US" sz="800" dirty="0"/>
          </a:p>
        </p:txBody>
      </p:sp>
      <p:sp>
        <p:nvSpPr>
          <p:cNvPr id="30" name="TextBox 29"/>
          <p:cNvSpPr txBox="1"/>
          <p:nvPr/>
        </p:nvSpPr>
        <p:spPr>
          <a:xfrm>
            <a:off x="7683593" y="1620187"/>
            <a:ext cx="833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Friends of Cabin John Creek</a:t>
            </a:r>
            <a:endParaRPr lang="en-US" sz="800" dirty="0"/>
          </a:p>
        </p:txBody>
      </p:sp>
      <p:pic>
        <p:nvPicPr>
          <p:cNvPr id="4098" name="Picture 2" descr="O:\NPDES\Permit Elements\Watershed Groups\Watershed Group Logos\AWS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087" y="1701374"/>
            <a:ext cx="1318288" cy="44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O:\NPDES\Permit Elements\Watershed Groups\Watershed Group Logos\ANS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609" y="1882258"/>
            <a:ext cx="1864562" cy="44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:\NPDES\Permit Elements\Watershed Groups\Watershed Group Logos\watts branch leaf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039" y="65476"/>
            <a:ext cx="876300" cy="7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amanda.matheny\AppData\Local\Microsoft\Windows\Temporary Internet Files\Content.Outlook\ZPIGX0X3\08-16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33" y="4648200"/>
            <a:ext cx="2464189" cy="1682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13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Industrial Permit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7162" y="1480038"/>
            <a:ext cx="3031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anose="020F0502020204030204" pitchFamily="34" charset="0"/>
              </a:rPr>
              <a:t>Whenever possible, conduct training in small groups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162" y="3352800"/>
            <a:ext cx="7992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</a:rPr>
              <a:t>Second-round Maintenance Yard inspections are now conducted with Supervisor present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pic>
        <p:nvPicPr>
          <p:cNvPr id="11268" name="Picture 4" descr="O:\NPDES\Photos\Training\IMG_02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2" b="9352"/>
          <a:stretch/>
        </p:blipFill>
        <p:spPr bwMode="auto">
          <a:xfrm>
            <a:off x="3930872" y="457200"/>
            <a:ext cx="4135348" cy="275356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79" y="4183797"/>
            <a:ext cx="2772159" cy="24545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52975"/>
            <a:ext cx="33528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695325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12 NPDES Permits for Industrial Sites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5341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6" y="-76200"/>
            <a:ext cx="8458200" cy="1371600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n-US" sz="900" b="1" dirty="0" smtClean="0"/>
          </a:p>
          <a:p>
            <a:pPr marL="114300" indent="0">
              <a:buNone/>
            </a:pPr>
            <a:r>
              <a:rPr lang="en-US" sz="3200" b="1" dirty="0" smtClean="0">
                <a:solidFill>
                  <a:srgbClr val="006837"/>
                </a:solidFill>
                <a:latin typeface="Calibri" pitchFamily="34" charset="0"/>
              </a:rPr>
              <a:t>National Pollutant Discharge Elimination System</a:t>
            </a:r>
            <a:endParaRPr lang="en-US" sz="3200" b="1" dirty="0">
              <a:solidFill>
                <a:srgbClr val="006837"/>
              </a:solidFill>
              <a:latin typeface="Calibri" pitchFamily="34" charset="0"/>
            </a:endParaRPr>
          </a:p>
          <a:p>
            <a:pPr marL="114300" indent="0" algn="ctr">
              <a:buNone/>
            </a:pPr>
            <a:endParaRPr lang="en-US" sz="2000" dirty="0" smtClean="0"/>
          </a:p>
          <a:p>
            <a:pPr marL="114300" indent="0" algn="ctr">
              <a:buNone/>
            </a:pPr>
            <a:endParaRPr lang="en-US" sz="2000" dirty="0" smtClean="0"/>
          </a:p>
          <a:p>
            <a:pPr lvl="1"/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866468"/>
              </p:ext>
            </p:extLst>
          </p:nvPr>
        </p:nvGraphicFramePr>
        <p:xfrm>
          <a:off x="228600" y="914400"/>
          <a:ext cx="8115299" cy="22919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29000"/>
                <a:gridCol w="3352800"/>
                <a:gridCol w="1333499"/>
              </a:tblGrid>
              <a:tr h="32675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Entity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Type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Permit Type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7170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</a:rPr>
                        <a:t>Montgomery County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Calibri" pitchFamily="34" charset="0"/>
                        </a:rPr>
                        <a:t>Phase I </a:t>
                      </a:r>
                      <a:r>
                        <a:rPr lang="en-US" dirty="0" smtClean="0">
                          <a:latin typeface="Calibri" pitchFamily="34" charset="0"/>
                        </a:rPr>
                        <a:t>– Large Jurisdiction MS4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itchFamily="34" charset="0"/>
                        </a:rPr>
                        <a:t>Individual 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26758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</a:rPr>
                        <a:t>City</a:t>
                      </a:r>
                      <a:r>
                        <a:rPr lang="en-US" baseline="0" dirty="0" smtClean="0">
                          <a:latin typeface="Calibri" pitchFamily="34" charset="0"/>
                        </a:rPr>
                        <a:t> of Rockville, Gaithersburg etc. 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Calibri" pitchFamily="34" charset="0"/>
                        </a:rPr>
                        <a:t>Phase II </a:t>
                      </a:r>
                      <a:r>
                        <a:rPr lang="en-US" dirty="0" smtClean="0">
                          <a:latin typeface="Calibri" pitchFamily="34" charset="0"/>
                        </a:rPr>
                        <a:t>– Small Municipality MS4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itchFamily="34" charset="0"/>
                        </a:rPr>
                        <a:t>General 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466514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Montgomery Parks (M-NCPPC)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Phase II  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- State and Federal Small MS4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Agencies</a:t>
                      </a:r>
                      <a:endParaRPr lang="en-US" b="1" baseline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Industrial Site Permits 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(Maintenance Yards)</a:t>
                      </a:r>
                      <a:endParaRPr lang="en-US" b="1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General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AutoShape 6" descr="data:image/jpeg;base64,/9j/4AAQSkZJRgABAQAAAQABAAD/2wCEAAkGBhQSEBUUEBQVFRUUFhcYFRYXFB0dHBUZFRgYGB0cHh4eHCYfFxkjGxgfIDEgIycpLC0tGx41NTAqNSYrLCkBCQoKDgwOGg8PGiwlHyUyKjMvLCwsLywvLykuKSksLC0sKi8tLCwsKiwsLCwtNC8sLCksLCwsLC8sLCwpLCwsLP/AABEIAJYBUAMBIgACEQEDEQH/xAAcAAACAgMBAQAAAAAAAAAAAAAABgUHAQMECAL/xABREAACAQMCAwQEBwwGCAUFAAABAgMABBESIQUGMQcTQVEUImFxFRcyNYGR0iNCUlNUcnN0k6GxsjOSs9HT4RY0RGKDo8HDJEOChKI2Y3XC8P/EABoBAQADAQEBAAAAAAAAAAAAAAABAgMEBQb/xAA0EQABBAAEAgcHBAMBAAAAAAABAAIDEQQSITFBURMUYXGBkfAFFSIyscHRM0Kh4TRSgjX/2gAMAwEAAhEDEQA/AJ3tW7RpLeT0SzbQ+kGWQdV1bhF8jjcnyIx7KdmuXdtTuzN+EzEn6yc1M89SFuJ3ZP4+QfQpwP3CuvkbkU8S78LKIzCqEZXIZn14B39Uer13619hh2RYWAPOmgs968t5dI8hd/I3abPZyKlw7y2xOGDEs0f+8hO+B+D0PhvV+2d2ksayRsGRwGVgcgg9CK8qcR4dJBK8UylJEOGU+H94PUHxp47LO0AWcno9yx9HkPqsTtCx8fYjePkRnzrj9oYFsjemiGvZxWsMxByuV80VhWyMjxrNfNrvWDVCdr1/InFHCSSKO7i2WRgPknwBxV9mvPvbH86v+ii/lNer7JAM+vI/Zc+J+RdPY/fSPxRQ8kjDupdmkYjoPAmmjt0unSK17t3TMkmdLFc+qvkRmlDsZ+dV/RS/wWmrt8/obX9JJ/KtdszR7wYK4flYtJ6EpB5I4lK3ErQNLKQZ4wQZGIIz4gnevSZOBvXmTkX5ztP08f8AGrt7V+LGDhcpQ4aXTED5CQ+t/wDANWXtOLNOxjeP5VsO6mElJPOnbI5douHEKikgzkZL/mA7Kv8AvEEn2VXd1zFdSHMlzOx9sz/34FR5qxuUuxt7q3WeebuRIA0ahNRKnoxyRjPUDyx7q9PJhsGwZgB4WSue5JTokP4Wn/HTftX+1R8LT/jpv2r/AGqtf4gk/LH/AGI+1R8QSflj/sR9qs/eGD9D+lfoZfRVUfC0/wCOm/av9qj4Wn/HTftX+1Vr/EEn5Y/7Efbo+IJPyx/2I+1T3hg/Q/pOhl9FVR8LT/jpv2r/AGqPhaf8dN+1f7VWv8QSflj/ALEfbo+IJPyx/wBiPtU94YP0P6ToZfRVUfC0/wCOm/av9qj4Wn/HTftX+1TN2hcgLwzudMzS993mcoF093o8ic51/upa4Jw/v7mGEtpEsiIWAzp1sFzjx612RvhkZ0jRp3LJwcDlO6x8LTfjpv2r/ao+Fp/x037V/tVa/wAQSflj/sR9uj4gk/LH/Yj7dcfvDB+h/S16GX0VG9iF7I97MHkdwINgzs2/eJ5mrrpJ5H7M14bM8qztLrj0YMYXHrBs5DHyp2r5/GyslmLo9tF2RNLW05FFFFca1RRRRREUUUURFFFFERRRRREUUUURFFFFERRRRRF5f52+c7z9Yl/nNP8A2BfLvPzYP4zUgc7fOd5+sS/zmn/sC+Xefmwfxmr6vGf4Xg36hebF+t5pu7ReQF4hFrjwtzGPubdA466G9nkfA+wmvPlzbNG7RyKVdCVZSMFSOoNetcVXXat2fG7T0m2Ud/GPXUDeZB097r4eYOPKvN9m47oj0bz8PDs/pdE8OYZhul3sr7Se6K2d433M7QSE/IPgjH8HyPh06Yxc4NeRSPCrh7Ku0rVps7xvW2WCUn5XkjH8LwU+PTrjO/tLAbzRDvH3VIJv2uVsmvPvbH87P+ii/lNegq8+9sfzs/6KL+U1y+yP1/ArTE/IvrsZ+dV/RS/wWmrt8/obX9JJ/KtKvYz86r+il/gtNXb5/Q2v6ST+Va7pv/RZ3flZN/QKrnkX5ztP08f8aujtd4Y03CpNAyYmSXHsQ4b6lYn6KpfkX5ztP08f8a9NOgIwRkEYIPiDWXtSQx4hjxw/KthxbCF5IzVv8odskEVtHDdpIrRIqB0UMrhBgHGQVbA36ioznnsglidpeHqZIiSTEPlx+xfw18vEe3rVazxMjFZAUYdVYEEfQd69EjD49g1/IWAzwlX18dfD/Ob9l/nR8dfD/Ob9l/nVBah5j66NQ8x9dY+6cP2+at1l6v346+H+c37L/Oj46+H+c37L/OqC1DzH10Bh5090Yft806y9eneX+eLO92t5gXxkxsCr/wBU4JHtGanq8kQzMjB0YqynKspwVI6EEdDXo3s55rN/ZK8mO9jPdy48WABDY8NQIPvz5V5WO9n9XGdhsfRdMM2fQ7pL7fv9j/8Acf8AZquuTfnG0/WIf7RasXt+/wBj/wCP/wBmq55N+cbT9Yh/tFr1sD/heDvqVzTfq+S9SUUUV8ovRRRRRREUUUURFFFFERRRRREUUUURFFFFERRRRREUUUURFFFFEXl/nb5zvP1iX+c0/wDYF8u8/Ng/jNSBzt853n6xL/Oaf+wL5d5+bB/Gavq8Z/heDfqF5sX63mrhoxRRXyi9JVN2rdm2vVeWa+t1njUfK85FH4XmPHr1zmnQa9d4ql+1Xs27oteWa/czkzRgfIPi6j8HzHh16Zx9B7Nx+0Mh7j9lxTw/uapzsu7SfSAtrdt93UYjc/8AnAeB/wDuAf1h7c0kdsfzq/6KL+U0lRyFWDKSGBBBBwQRuCD4HNdPE+Ky3MhluHMjkAFjjOFGB0AFehHgRFiOlZsRt2rF0xczKU3djPzqv6KX+C019vn9Da/pJP5RUF2IcKZ7158epFGVJ8C0hGB/VBP1edPva5wBrrh5MS6ngcSgDqVAKsB5nS2cf7tefiZGtx7SeFff8rZgJhKpfkdgOJ2mdv8AxEf72xXp0V5HVyCCDgjBBHh4gimmDtR4kgwLpjj8JEY/WVyfprq9oYF+JcHMI05rOGYMBBXo/Fa5LdW+Uob3gH+NeePjY4l+Uf8AKj+xR8bHEvyj/lR/Yrzfc8/MeZ/C36yxehPQI/xaf1B/dR8Hx/i0/qD+6vPfxscS/KP+VH9ij42OJflH/Kj+xU+6cR/sPM/hOss5L0J6BH+LT+oP7q03XB4JEZJIo2VhggoNx9VUD8bHEvyj/lR/YrVddp/EZEKNcsAwwdKIpx7Cqgj6DUj2TiL+YeZ/CdZZyUNzBZJDdzxRNqSOV1Q5zsrEDfxx0z7Ks3sCc/8AjB979xP0nvf+gFVDmr67F+AtBYmVxhrl9YB/AUaVP07t7iK9L2m4MwuUnU0FzwC5LCgu37/Y/wD3H/ZqueTfnG0/WIf7Rasbt+/2P/j/APZqueTfnG0/WIf7RajA/wCF4O+pUzfq+S9SUUUV8ovRRRRRREUUUURFFFFERRRRREUUUURFFFFERRRRREUUUURFFFFEVO8w9jd1cXc8ySwBZZXdQxfIDEnfCEZpm7MuQ5uHNOZnjfvRGF0FttBkznUo/CH76e6K7JMdNJH0Tjp3clkIWh2bis0VjNZrjWqKwyA9fGjNGaIq15m7FIJnMlo/o5O5TTqjz7BkFPcMjyAqH4d2DvqHpFyunxESHJ+lth9Rq345lYZUgjpsc7j3V913N9oYhjcocsTCwm6XBwPgcNpCsNumhF+sk9WJ6lj5134rNFcRJcbK22Vec2djsF1IZbdvR5GyWATUjE+OnI0n3bHypRfsJu87T25Ht1j92g/xq8aMV3R+0MRGModp2rF0DHG6VG/EVefjrf65P8Oj4irz8db/AFyf4dXfLIFUsxAABJJOAANySfAVoseKRTZ7mWOTT10OGxnpnBOK196Yne/4VersVL/EVefjrf65P8Oj4irz8db/AFyf4dXlWM1HvXE8x5J1dio74irz8db/AFyf4dHxFXn463+uT/Dq8qKe9cTzHknV2Kq+Wuw+ONw97IJsbiJAQhP+8Tuw9mB7fKrSRABgbAdBX1WM1xzYiSY3IbWrWNYKCRu0zkWbiXcdy8ad13mrWW3193jGFP4BpV4D2M3UF1BM0sBWKWNyAXyQjBiBlMZ2q4JJlXGogZOBk4yT4e+vutY8dNHH0bTp3KromudmO6yKKKK41qiisZrNERRRRREUUUURFFfMkgUEsQABkknAAHiT4CuTh3GoLjV6PNHLo+V3bq2nPTOCcdKmjVpa7aKKKhEUUUURFFFFERRRRREUUUURedL7ne8t+Iyus8rLHcS4jeVyhUSMNJUnAGNtht4dKtTmDmpbngc11aOyHu+qsQ8bhlBUkbhhn/r0NVvy5wmO645cQzDUkj3gI8Ru+CPJgdwfMVHcXhueFPdWT+tFcJgHoHXOUkXyYY0ke8eANfSywRSvY1opwAPeOK4Gvc0EnY2rI7FuKSzW1wZ5ZJSswAMkjMQNAOAWJwKbU51si5QXUBZQSR3q7adzvnBwPKqW4JfyRcAve7JGu5jRiPBGVc+7PT6a38F5KtJeCy3ckxEyCQj1wFRkzpQr4l8D2+sMe3mnwkbpHveaGahQV2SODQByVs8b5zgSynnt5oJDGp0/dAVMmCVU4bqcdM5NLnKPPPwlaXMd1LDbysJETQxVghiJLgM5J07nIx0pI5P4Wk/BeI95n7kyyrg49aONiM+Y36V0dm3LkUlneXbau9gSdEw3q4e3YHIxufWPjUHCRRxvBOoIo+SnpHOcO0J27J+Xo7SOcR3cVzrZMiE5VMBsE77Mw/gOtMd5zxYxOUkuoVcHBHeDY+Rx0+mqX5R4hJDwfiTQkhi1smodVV2ZWI8tiRn21Ichch2d3YSzXEpV1ZxkOFEIUAhiCN85zvtj6aT4Rud8krjVgaDXYIyQ0A0K6xxOIxd8JEMWnV3gYadI8dXTHtqPm50slTWbqDTq06u9U+tgHGx64IP01S/IPEJPQ+Jw6iYvQ5JMeAf5OR5agd/zR5V09nfJEF5ZXc1xqLR5WPDEaSI9ecDqckddtqzdgGR5jI40CNhzVhMXVQV3cO4rFcRiSCRJEP3yMCMjw26H2VHrzrZGXuhdQa84094Ovlnpn2ZqkOV+JSRcH4j3RI1NaqSM+qJC6sR5EjC5qW5L5EsrnhklxPMVkUyZIcBYdA9XK+OR62/gdqOwEceYvcaBoUOy9UEzjVBWjxjjkFxY3Yt5opdNvKW0OG05jfGcHbOD9VJPYD/RXf58X8r1A9ln+qcV/VB/JPU/2Bf0V3+fF/K9aSQiCCaMG6Lfsqtfne096sLm2ZksLpkJVlglKspwQQhIII3B9tV92McekdLx7ueR1iEJ1SyswQfdtRyxOkbDPup+5z+brv8AV5v5GqoOzf5t4v8Aq6/yT1hh2B2FffNv1V5CRIPFW7LzpZKms3UGjOnIlU+tjONjucHNSHDuKxXEYkgkSRDtqRgRkeG3Q+yqQ7OuSbe8s7uWcMWjyseGI0kR69W3U5I67bV2dlVvJLw7iUcT6GeNApLYClo5BnP3uQMZ/uqZsFGwOyuNtIBsaao2VxqxurQk57sFco13AGBwR3g2Pv6D66Ve0PtMksbiOK27iTKZk1ZJQkggeq4xlTneq4tITw11XiXDhIC4ZWZmU+pjZGUmNwNjjxzvsdpXthso/S4Z49X/AIuJZGyfIIi4H3vqgfTXRHgomzNB1aQddKNdyoZXFpPFNfaRwu34iLeReIW8SqZFGuQFG3XUy4Py12H0jceOzn3tEk4cYIbUwzHuvuhkyzDAXSTpcY1A5360o9rPLsVjFaQwatAFw3rtk5Yx53wPKsdsXC0jltplzqmgGvJ2+5KirgeGxq0EDH9E1xtpzUKVXPIzEb6K4hzbaCNXa5gCtkBjKoBKgagDncjIyPDIrrveMwworzSxxoxAVncKGJGRgk4OwzVLdqvLkVlbWcUGrSTcP6xycuIc74G21Tva5Op4TZYIOp4yPaO4fcezcfWK4xg2O6MtJpxI8lr0pF3wUx2idpDWaQNZmCXvg7esS3qjGlhpcbE6hn2U18L5jhlthP30WkKveMHGlGKqSCc+rjV0J8RVIc72KjhvC5hnW1uyHfbShDDbzy5/dWztB4WLK1tIIC4imVrh9TZ1SlIl8hsoGw8NRro6lE9jGg0SXa9yp0rgSe5XNY86WUziOG5hdzsFDjLe7Pyj7qms1QXFuS7p4YtHD4bfTjEwulzJt4lpME/fZG4xttV1ctSSmzgNxjve6TvMMGywGCcqSDnrkHxrhxOHZGA5jr7LH2W0by40Qu27vUiQvK6oi9WZgAPeTtUXY87WUziOK6hZzsFDjJPsz1Puqre3G+dryCBmKxCNXHlqd2UsR4lQo/f51zdovItnZWkMttKzO7AYMgbvVKk6xjpjA3G2/ureHBMc1mdxt+1D6qjpSCaGyY+3PjWmCK3SQAu+qVA25QD1dQ66S2/llfZUp2TcFtYYe8tp+9llhgNwmtT3bYZsYAyu7MMH8H31W/OMRl4dw+7lLGaRXiYk/KSFmCt+cQdz41a3ZpypDa2qTRa9d1BA8mpsjOjVsMbDLn91bTtEWDDLN2fEg+qVWEultONFFFeKupFFFFERRRRREUUUURFFFFESVwTsyS24g14JnZmaVtBVQB3xJO/XbNSnOPJcXEYRHKSrIcpIoGpfMb9QR1HuPhW/jfOVpZkLczpGxGQu7Njz0qCce3FbuDc0W12D6NMkmNyAfWA8ypwwHtxXUXzkiU3psaWYDPlUJy92bQ21pPau7TR3By2oAEbAbY6EYyD4GlpOwWHWxN1IUIOle7UMDg4JbOGxnPyRVp5rNG4yZpJDt90MTDwSXwLszS2s7q2WZ2F0MFioBT1SuwGx6+Nb+Wuz5LO0uLdZXcXGrLFQCupNGwGx86baKq7Eyuu3b6nvCkMaOCTuVezWGzhnhZzPHchQ6uoGyhh4fndfDApavOwSIuTFdOiE/JaIOQPLVqXP0g1a1YzVm42dri4O1O6gxMIqkqcL7OYLeymtoi2bhCskpwXOQR7gBk4WtnKfIqWNtNAkrOJiSWZQCuUCbY69M1p4n2ixQcQSxaKQu7RqHGnSO9xjxztnypuqJHzgfGTTte/tRrWXpwSXyx2YQ2kFxC7tPHchFcOoGAgbpjx9bOfDApfXsFh73JupDFn5Hdrqx5a84/8AjVqZoqW4ydpJDt90MTCNkk8s9mCWcdzGs7uLqLuySoGgYcZGOp9fx8q7uR+RU4asqpK0nelSdSgY0gjw99M+ajuY+OLZ2slw6syxgEhcZOWC7ZOPGoM8spLSbzV48lORrdeS3cX4eLi3lhJKiWNkLDqNYIz++lTl/svS1t7qFZ3YXcYRmKqCmA4yMdfl+PlU3yhzWnEIDNEjoodkw+M5UKc7EjHrVOVXpJYbjutdR2hKa74krcpciJYW80KSs4mJJYqAVygTbHXpmo3hHZRHBaXNsLiUrchAzAKpAjzt0IIOcEeVPdYzTrMlk3vRPeNkyN5KsLXsNTWvpF3JLEnSPRp2/ByXbAPjpAqe5w7NY794WMrRCFNCqqgjGQR16YxinKjNXOMmLg4u1CgRNqqSjzx2eJxIxF5nj7oOBpUHOvT5/m1r5x7Nk4gIdczx9yhQaVB1Z07nPT5NOVGao3Eyty5TtdeO6ksab0S9zbyVDxCBYpiymM5jkXGVOMHrsQfEewUlW3YMmod7du6D71Ygpx5ai7Y+gU486c8R8NWNpY3fvSwGjTtpAO+SPOp2wuxLFHIoIEiK4B6gMA2/t3rZk+IhjBaaadlUsY52u6V+bOzeK9hgiEjQpbgqgRQdiqqBv5BRXbzDyNBeWscE2rMQAjkXAZSFC58iCBuPd5CurinONnbSd3cXEcb4B0scHB6GtNrz7YSOscd1EzuwVVDbsScAD25qgfPTSLoajT7qSGapOg7D1LILi8lliT5MenGB5Al2Cj80CrLtbVY0VEAVUUKqjooUYAHsArZms1nLPJNWc3SlrGt2S7zhyPBxFFE2VdM6JF+Uueo32ZTjofoxSbY9g0SuDNcvIg+9WMISPItqbb3AVaeaUrLtGhk4k1gIpBIryLrOnTmNWY+Od9PlW0E+IDS2Mmhr3BVexhNuWebOzuK9hghDmBLfOgIoIwQFxv0AApi4Tw8QQRQglhFGkYJ6kIoXP04rrozXO6V7mhhOgVw0A2iiisZrNWWaKwTSlZdo0UnEjYCOQSB5F1nTpzGpY+Od9PlV2RufeUbanuUFwG6bqKKM1RSiijNGaIiiiiiLzXxSeP4YmPElkZPSJe8VDhsAkJjceqBp6EbdKs3lGfhlpb3d1w9mk0prkjZvuiLGCdI1AEKTnc5ycb7VD8Y5+4VdySre2rNoZkjmRcs6rtnUCrJv0ByOnTpUH2N2bPxNmjDdykcmvVv6rnCq3gSTg/8ApNfRzB0kBLwW5QNOBXC0hr9KN+a+OzrnpoL4iYzSi4ZYkBlJCGSVcHDHwB8KdeP9tcEE7RRRNMEJVnDhRkdQuQdWPPb/AK0sdjkAa9uxgZ7ptJI+Se8GCPLFcPZ1zDBwy4uUv42EmAmoJqKFC2pfMBsg56bCongifI85LIA0B3v8I1zg0a7qwuWe1iG9u1t4oZF16iHZlxhVLbgZ8q4rvtrhjlliNvKWjZ0XDKdbI2nA8gdzn2Undn16k3MIlhTu45GuGRNvVUo5Gw2HuHSu3s4iB5guSRnSbor7D3oGffgkfTWUmEhjc4lpoNBq+Oqs2R5A14px5L7VYr+fuDE0MhBKZcMG07kZwCCBvjHga5+aO2OC1naGOJp2jJWRg4VQw6qDgliDsdgKVeFKBzW2Bj7vN09sLE/vqJ5V4lHwzi0pv4ySpkXVp1FGZgQ4HiCviPBqnqcOckNJ+EENvn2p0rqq+O6zNzEl9x61uI1ZQ0tsNLYyCpUHcbEZ8f4VYvN/a5BZTGFI2mkT+kwwVUJ3xnBy3mMbeedqrmXjEN1zBDNbIUja4g6rgsQygsQOhJ/z3r7gu04fx6WS+jLKJZmzpyR3pLJIAflbH95xuK3kw7HluZp0Zo29e5Ua8i6O53T1wjtohuJ4YVglDTOiEllwjO2n/wBQGxztXTxjtcgtryS2likxEcNICCPkaxgdd8gUhX/H4Lzj9rNaoVTvoFJK6S7CTdiPDYgb77Vvu7JJeaSkihkNwCVIyDphDAEeIyBtXP1OEOtzSPhJq9btX6R1b8aTzw/tat3s5bqRHjWOXulTUGaRioYAYwBsfPbB3pM5m7X472zntzA8ZkUBG7wMMh1bcYGNgdxmpjtx4SfRoJIkAjjkbvNIxguqhWOPzSufaB41AcU55sn4IlokJEwSNQNAAR0K6pA2epwT5nO9MNBE4NlYwmzz+Wke91lpPDzTF2WcbjtOCzTzkhEnfOBkklYgAB4kk4ru4J2svczRolhNolk0LJqyB5k+pp2AJPreBpW5be2/0dlW9Z0R7sqpQZYPiMggH5WMEkeQPjUFw3jUtldwx8NvGuY2ZMIEdVYu2ChjbbUfMefWruwzJXSkj4rNXYHmOPeoDy0N5L0UDSVzv2nw8PkWIRmaUjUyhgoQHpk4O564x094y6VR/MU62XMZnvIy8TMJF2z6pjCBgDsdDDp7PdXmYKFsrzmF0Ca59i6JXFo0TDD27wNoHo0upsBhrXCknHXxHQ9BUzzT2pRWN36PLFI3qoxdSMAPnw6nGKq3tA5jgvb+OS1QhQEVmK6TIwcnOOuwIGTv+6prtEiDcxQhhkFrUEHxBfcV6XUoczLaRYcSL5UsOldR14hMXD+2+F7hY5beSJGYASFwSuo4BZcDA9xOPbU/zt2jQ8O0oytLKw1CNSBhc4yzH5IJBxsScGkLt0Qem2xA3MRyfdIcVydpUZg43HPcRmSFu5cL4OsYUOu+2QR0PmPOqMwkMpjcBQIJq9yO1S6RzbHcuHtC7QE4lDCFiaJ4ncsCwYEMqgYIxvt0I+urz5b/ANStv0EX9mtUh2o832t8YfRUOYw2tymkkMBhfMgEE+Xl41d/Lf8AqVt+gi/s1rPHNDcPGA3LqdCpiNvOt7JE7X+T4TBNfEyd8qxKBqGjGtV6ac5wx8aXuzTli0NqeIXTuhtZy2QwC4iEbjI0kk5OMA77U+9rfzRce+L+1Sq94FYyS8s3SxAki51kDqVTuWb37DP0Vph3udhcpdXxAeCq8AS3XBMjdtYIZ4rGd4EOGlzgD34Uqp9hamuLn61Ngb3WRENiCPXD9NGn8PPh0xvnG9Uzy9Pb+hMJuJXUB9cG2jVirhvwQCFbUDvnHt2rp4jwRfgUyWbTyQi7DuZYwmMRmPUArHKgkAn+41aTBQ5g2iNQL1189PJGyvq08cD7ZUubqOBbZ1WVwgcyA4JzjIC48OmaSH46lnzDPPIGZUmuPVXqxZHVQPeWApw7N+ebIWttaaWWfUE093kM5JPeaum/XfcUv8EiB5qfUAcT3BGfMRyEH3g71MbGRulGQgBp479vijiXBuvFN/Kfa7FeXIt3haF3yEJcMCwBOk7AqcA1jjHbDDbXU1u0ErNESoKlfXYAYAHUZz1/jSlxtAOak0jH3e3O3m0SZ+uurgMYPNU+RnDTEew92N/fvWRw0F58umTNV8e9WD3bXxpM/J3axFfXHo7wtC7A6MuGDFQSVOwKtgE9PA18819sFvaTNDHG07ocPhgqqfFdRByw8cDA86UY0xzZsMfdyfrtyT+81Ect3ycM4vIeIRsSpkXVpyVZmBEoB6gjO43w1X6nCXZg0/KCG3uT2qvSuqr41asnlLtat72UQsjQyN8gMwZXPkGAGG9hG/7qTeA//VT/AKa5/spKiry6XiPHY3sIyoMkRzpwfuZBeQgfJ2H7h4mpPgak80yYOPu11g+X3KStBAyLPlFWwkjkozl1XzTXzN2zW9tM0UUbTshKuwYKoI6gHBLEHbpj2mu7k7tUt7+QQlWhlOSqsQwfG5CsMb4GcEDocZqsOReKx8L4jJ8IRsGVWjzp1GNtQOrHkwHyh4HyNb+Hyi+5gSWyjKR99HIfVxhYwut2A2XUQdvNh4mqvwMIaRlNAXnvQlSJXaG+Oye+Z+2SC1uDDFE05QlZGDhVDDqo2Oojx6D31ng3bDFdXKQQ28uqTZSzKBkIWx4+Ixn6aROSePR8L4hci/jbXumoLqZCGJO2c6XGDkezwNfPLnE47jmOOaFO7jknZlXAGPuTDJA2BYgt9NDgogHDIdG3mvQmk6V1jXjsrK5V7T4ry6a2MUkMgDYDkbsh9ZdujAZP0GvnivahHFf+hRQSTSalTKsoGtsbb/g53Phv5UndrHBHsr2LiFt6utwWIHyZlGc48Q6jcexvOuvsX5bMkknEJ8kkssRPUsxzI/79Ofa9YHD4cRdY/bW1/uVs782Tj9lYXE+SbK4fXPbRO56tpwT7yuC301IcN4TDbpot40iTrpRQBnzOOp9prn4Lx5LkziMMPR53gfUAMvHjJGCcrv4491Y4jzAkNxbwOGL3RdYyAMAxqGOrfbY+Ga8wmQ/Ab7l0DLutvD+X7eBi8EEUbMMMyRhSRnO5A333rn4pylaXLiS4t4pHH3zLuceB/CHsOamKWOM89JDO0EUFxdSRgGUQR6u6DbjUcjcjfFGdI53wk364ocoGqlLblq1jl72O3hSTf11jUNuMHcDO42r7tOX7eKQyxQRJI2dTqgDHUcnJAycnevnl/mCK8gE0BJUkggjDIy9VYeDCpKquLwSHEqQBwUcnL1sJu/EEQmJJ73uxryRgnVjPTatXF+VrW6INzBHIy7BmXcDyyN8eyjmXmKOygM0yuyhlXCAFsucDYkfxqFHadbqwFzDdWoY4Dz25VMnw1AnH01oxkzvjbaqS0aFTMfKVmro62sAaPToYRLlNPTBxtitnGOWba6A9Jhjl0/JLLuPceoHszUhFIGAKkEEAgg5BB3BB8RX3WfSOu7Nq1BREPKNmjIyWsAaLHdsIlymkkjBxkHJJz5mt3+j1v33f9xF32c973Y15xpzqxnONqkaKGRx4lKC1zQK6lXUMrDDKRkEHqCDsRULb8h2CatNpB64w2YwcjOcYOcDboKnqKgPc3YoQCowcs2oiMIt4e6J1GPu106jtnGMZ261p4VydZ2z67e3iR/wgu49xOSPoqYJoDA7ipzuqrPmmUckVH8X5et7pQLmFJQvydS5K564PUZx4VI0VUEg2EItQq8l2ICj0S3wgwuYlON8+I8zmum55etpJRNJBE8o04kaMFhpOVwSM7HpUjRVjI88T5plHJR3EeX7e4YNcQRSsowpeNWIGc7EjbetnE+DQ3Cd3cRJInXDqDg+Y8j7RXbWAwPQ1Ac4VrslBQkfI9iqBBaQaQSQDGDuRjO+STjapmKIKoVQAqgAADAAGwA8hivuijnud8xtAANlz31hHMhjmRZEbGVdQQcHIyDsdxmvjh3CooEKQRpEpOSqKFGTgZwPHYfVUJzbx24iltoLJImluWkAaYtoQRKHJIXc7H91MFoX7te90h9I16c6dWBqxnfTnOM1YtcGgk6Hh/CjS1DXPIdhJJ3j2kJYnJOgDJ8yBsfpFTKWqKmhVUIBpCgAKBjGMdMY8Ki+YubILIL37Es+0cSKWkkPkqjr7zge2oU9pixkG6s723jJwJZIfVGemrBJWtAyaRoOpHD+lFtBUxa8k2UUwmjtYVkByGCY0nzA6KfaBXXHy9bLN36wRCYkkyCMa8sME6sZyQa71NfVZGR53JVqCjpOXrZpu/aCIzAgiUxrrBUYB1YzkAV9RcBt1mM6wxiZs5kCDWc7HLYyc130VGd3NKCjv9Hrbvu/7iLvs573uxrzjTnVjOcbV88X5atrrHpMEcuOhZQSPceoHszUnRmmd13aUFHcJ5et7UEW0McWeulQCfeep+miLl62WYzrBEJiSTIIxrJYEE6sZ3BqRopndqbSgori/K9rdEG5gjkI6My+sB5auuPZmt3CuBQWy6baFIgeuhQM+89T9Nd9FM7qy3olDdU1zXc3sN2TfWEF7EMiKQW/Vc+rllDEEDYqwx1x51ns95bubjifp9xAYI11MqlCgJKd2qop30qp6+wVcWKzXb14iMsa0AkVeu3dssui1slUv2jvccS4lHaQJIIom0ByjadbfLcnGCqjb6Gx1q3eE8MS3gjhiGEjUKv0eJ9pO59prrxWaxlxBkY2MCgPrzV2sok80m9nXy+Jf/krj/wDSvnm7514T+kuf7Faj7XivwTd3a3ccno91O1xFOiF1DSD1kfTupGNvdWy2vW4nxK2ngjkW1sxK3eyIV755V0YQHcgDfP8AlndzT0hk/bR1/wCa87WYOmXj/asCkK6Sfht5c3CW73NtdMruYsGWBkXB9X79N87Hb2eLPHzDG161ppk7xYhKW0eppJAwG8W38v4Uuf6etaSzxcTRlIcm3eKFis0R+SBjPrjxyep8MVhC1+oDbsbcx2K7iOaZeX+NQXUIltWDISc4GCG6kMPBsnJ9+fHNSlI/I0Lww3t5NE0S3ErzrDp9dY1XOSo+/bc493nTTwPjCXVvHPGHVZBkB1ww3I3GT5edUmjyuOXb1orNNjVLPa583f8AHg/tBTbeWaSo0cqh0YEMrDIINKfa0hPDjpVmImhOFUk4DgnYV8XXaOZVKcPtLmaZtl1wskaE+Ls2MAf/AMRWwje+FuXmfD5VQkBxvs+6j+VOYF4fZ3qTFnjsrp4YQN2ZWI0IPM5OPp9lSDc8XcGiS/se4t5GVe8WYOYdZwDIoAwMnc+H7qiOMchSpwjQMz3HpAu5wpIMzZOtVI3+Sdsbkjbc4qJlh4bOqxWtteXE0jKGgeWdAgyNRkZiVUAeO+9dWSKQl1XrrXcNdxV6nVZ24aJ54zzhNHeG0trUzy90kqnvAqgMzqS5I9UDSMdclvDFffAOb3kuGtbyD0a4VO8Uaw6SpnBZWwOh6j/PETxDjy2XF5GkRzCbO3V5EQv3REk+nUAC2k7jOOoHnWmCX4U4ks8CyLbW8E0ffMhXvXnGnCg4JCjfPmPdnDom5dW0Ku+3zrw8VfMb38F22/PN1clpLCx762VmUSPMI2m07ExqR0z0z+7w+7DtE72wu7sQFfRXdRGz4LaAh9b1fUPrbjfGKieVeb4+H2q2V7HKk9vqRVWFn78aiVaMqMHOfEjeuCwWV+DcXLwvG8txcN3ZU5BZYtgPHByMjyrQwtsgt0sUbOov+fBVDjz5phl5hvLixuJDZKkbW5aHM41OHGDqGn1cIS+PcOp2ieX+cJbLg1q8lrqXVDDFplGZVcMdYAX1WyMBD1z1pydD8FkYOfRMYxvnuemPOkue1f4G4SuhsrcWZYaTkAFs5GNh76iPI4ZS0VmHPke1SbGt8FKS8/Xccy281hi4mGq3VJ1KsBnVrbHqaQMk7/R1qU4JzizJdemxC3ezwZQH1rpZC4YEddh091auNQk8ZsGCkgRXeWxsCVTGT4VGcS4LJcScZiQENNHbCMkYDMsJOM9OowffVMsTgLAFgG9f9q58lPxD12Lb/p5edz6V8HN6JjVq74d73f4zu8dMb4z08cb138e567k2fo8JuPTdXd6X0nZVZeoxg6xkkjABO+KQYPg4W4SS3vjeBdBtddxlpAMYBB06CfqHhTRc8MMVzwRFiaNY+/DJqL91mFfVL+ODtmtXxRh3y/7dl0CRxPHiqhxrfl9VL8D5sne6a1vLYQTd13semUOsig6SM4GCD/1+mG7Mry4M96HtwiNdTPI4lB0S+p9zwBlxj7/pUvexH4dt20nSLOYFsHGe8XbPTNfPIETK/ENSkZv5iMgjIIXcZ6j21kcojcQBqBz5ntVtcw8VP8c4zHaW7zzHCRjJwMk5OAAPEkkAe+leTna9jj9In4cUtgNTFZ1aWNPwmjwOg3I8Kku0Pg0lzYssA1SRvHKifjDEwbT9Iz9OKh+I9o8U1s8UENw11KjRi2MLhldwV9YkaQozuc+HhVIYw5oIbeuvYPXFS4670vjmvi8rX3DZbOEXAZJ3i+6hBJriGRkj1cJhsnrnFPdq7NGpddDFQWXOdJI3GfHB2zSNZcEe2l4NC2WMKXKuwBIBMI8fLJwPPFP1UnLaa1vC9f8AoqWXZv1oEjclW4uL6+vJfWkjuHtos/8AlRw4G3lqz19/madpIgwKsAQRggjIIPgR4ika8hm4ZezXMUTz2l0Q8yRjLwSDq4X75T1OP+gzvm7U4HGmziuLmY/JjWF1wf8AeZhhR5neryxvkIcwWKHhpx5KGuAFFSXMHNbQTJbWsJuLmRS4jDBVjjBxrdj8kZ2Hn9WdHCecJfSVtb+39GmkUtCRIHjl07kBgNmA3wf7qj+MXDWHFDeSxu9vcQJFI6KWMDxtkagN9BHiPGtL8SHE7+0a1R/R7R3lkndGUMxXSETUAWPnVhE3LtpXzdv030pQXG9/Bbpefrp5LpLWxEos5HWRjOFDKufkjTkucE43xt1zWqPtPkMcdz6Gy2TusZmaVdYLHSW0AfIDZXOd8eHSuzkuBg/FNSkar2YjKn1hoXceYpau7N/9FoECNqzFldJz/rGTtjPtrUMiJrKN2jc8RrxUEu3vmm7mTnGW3u4rWC27+SeNmT7oFAKnG+RsuASTUbbc+3ksklvFYZuoD92Vp1EaqcFSGx6xbOwx4da7OIwk8etW0nSLWcasHAJYePQGvrlyFhxfiZKkAi0wSDg4jbOD0P0VmGxhl5ReW+O+aufJSbJ34/ZbLbn+I8NN7IjJpJRohu3eq2jQOmSW6ew1xtzxdwaJb+x7i3dlBkWYO0Os4BkXAwMkAnw/dS18ASz8HuFSNmePiEs3d7gyKkm4XxyVJII8tq55o+GzKsdrbXtxPIQDA0s6aNxqMjMdKgb7774rYQRa6XqfAd9iu82qF7k7cb5ynjvfQ7W1E8hhEqkyhFALEHVkbAY653JA2619cS5xmSSO2gtu+u2iEksYkAjgB/CkI332G2/0itFlalePOQp0jh6KDg4yJemfE4rkvbs8O4pPczo5truOId8iFu5eFdOlguSFI3z5+41gGMJADbNX3nz/AICvZ3vipIc6SQW88vELZoGg0YCuHExkyFCHAycjBHhXG3PN3Bolv7HuLZ2UGRZg7Q6zgGRcDAyd/L37Vwc1X/wtYyiyildbeSGQEqyekaS2tUyAxIXx65Ix4Zgpo+GzKsdrbXtxPIVBt2lnTRuNRkZiVUDz33xWscLCPibreoHDQdunjaqXG9CrjBrNfEMYVQB0AAG+eg8/GvuvMXQsEUYrNFEWMUYoooiKyKKKIiiiiiIrGKKKIl2y+eLn9Utf7W5piAoorSTcdw+iq1GKzRRWasiiiiiIooooixis0UURFFFFERWMUUURZooooiKxiiiiIIoAoooizRRRREUUUURFYxRRRFmsEUUURAFGKKKIs0UUUR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AutoShape 8" descr="data:image/jpeg;base64,/9j/4AAQSkZJRgABAQAAAQABAAD/2wCEAAkGBhQSEBUUEBQVFRUUFhcYFRYXFB0dHBUZFRgYGB0cHh4eHCYfFxkjGxgfIDEgIycpLC0tGx41NTAqNSYrLCkBCQoKDgwOGg8PGiwlHyUyKjMvLCwsLywvLykuKSksLC0sKi8tLCwsKiwsLCwtNC8sLCksLCwsLC8sLCwpLCwsLP/AABEIAJYBUAMBIgACEQEDEQH/xAAcAAACAgMBAQAAAAAAAAAAAAAABgUHAQMECAL/xABREAACAQMCAwQEBwwGCAUFAAABAgMABBESIQUGMQcTQVEUImFxFRcyNYGR0iNCUlNUcnN0k6GxsjOSs9HT4RY0RGKDo8HDJEOChKI2Y3XC8P/EABoBAQADAQEBAAAAAAAAAAAAAAABAgMEBQb/xAA0EQABBAAEAgcHBAMBAAAAAAABAAIDEQQSITFBURMUYXGBkfAFFSIyscHRM0Kh4TRSgjX/2gAMAwEAAhEDEQA/AJ3tW7RpLeT0SzbQ+kGWQdV1bhF8jjcnyIx7KdmuXdtTuzN+EzEn6yc1M89SFuJ3ZP4+QfQpwP3CuvkbkU8S78LKIzCqEZXIZn14B39Uer13619hh2RYWAPOmgs968t5dI8hd/I3abPZyKlw7y2xOGDEs0f+8hO+B+D0PhvV+2d2ksayRsGRwGVgcgg9CK8qcR4dJBK8UylJEOGU+H94PUHxp47LO0AWcno9yx9HkPqsTtCx8fYjePkRnzrj9oYFsjemiGvZxWsMxByuV80VhWyMjxrNfNrvWDVCdr1/InFHCSSKO7i2WRgPknwBxV9mvPvbH86v+ii/lNer7JAM+vI/Zc+J+RdPY/fSPxRQ8kjDupdmkYjoPAmmjt0unSK17t3TMkmdLFc+qvkRmlDsZ+dV/RS/wWmrt8/obX9JJ/KtdszR7wYK4flYtJ6EpB5I4lK3ErQNLKQZ4wQZGIIz4gnevSZOBvXmTkX5ztP08f8AGrt7V+LGDhcpQ4aXTED5CQ+t/wDANWXtOLNOxjeP5VsO6mElJPOnbI5douHEKikgzkZL/mA7Kv8AvEEn2VXd1zFdSHMlzOx9sz/34FR5qxuUuxt7q3WeebuRIA0ahNRKnoxyRjPUDyx7q9PJhsGwZgB4WSue5JTokP4Wn/HTftX+1R8LT/jpv2r/AGqtf4gk/LH/AGI+1R8QSflj/sR9qs/eGD9D+lfoZfRVUfC0/wCOm/av9qj4Wn/HTftX+1Vr/EEn5Y/7Efbo+IJPyx/2I+1T3hg/Q/pOhl9FVR8LT/jpv2r/AGqPhaf8dN+1f7VWv8QSflj/ALEfbo+IJPyx/wBiPtU94YP0P6ToZfRVUfC0/wCOm/av9qj4Wn/HTftX+1TN2hcgLwzudMzS993mcoF093o8ic51/upa4Jw/v7mGEtpEsiIWAzp1sFzjx612RvhkZ0jRp3LJwcDlO6x8LTfjpv2r/ao+Fp/x037V/tVa/wAQSflj/sR9uj4gk/LH/Yj7dcfvDB+h/S16GX0VG9iF7I97MHkdwINgzs2/eJ5mrrpJ5H7M14bM8qztLrj0YMYXHrBs5DHyp2r5/GyslmLo9tF2RNLW05FFFFca1RRRRREUUUURFFFFERRRRREUUUURFFFFERRRRRF5f52+c7z9Yl/nNP8A2BfLvPzYP4zUgc7fOd5+sS/zmn/sC+Xefmwfxmr6vGf4Xg36hebF+t5pu7ReQF4hFrjwtzGPubdA466G9nkfA+wmvPlzbNG7RyKVdCVZSMFSOoNetcVXXat2fG7T0m2Ud/GPXUDeZB097r4eYOPKvN9m47oj0bz8PDs/pdE8OYZhul3sr7Se6K2d433M7QSE/IPgjH8HyPh06Yxc4NeRSPCrh7Ku0rVps7xvW2WCUn5XkjH8LwU+PTrjO/tLAbzRDvH3VIJv2uVsmvPvbH87P+ii/lNegq8+9sfzs/6KL+U1y+yP1/ArTE/IvrsZ+dV/RS/wWmrt8/obX9JJ/KtKvYz86r+il/gtNXb5/Q2v6ST+Va7pv/RZ3flZN/QKrnkX5ztP08f8aujtd4Y03CpNAyYmSXHsQ4b6lYn6KpfkX5ztP08f8a9NOgIwRkEYIPiDWXtSQx4hjxw/KthxbCF5IzVv8odskEVtHDdpIrRIqB0UMrhBgHGQVbA36ioznnsglidpeHqZIiSTEPlx+xfw18vEe3rVazxMjFZAUYdVYEEfQd69EjD49g1/IWAzwlX18dfD/Ob9l/nR8dfD/Ob9l/nVBah5j66NQ8x9dY+6cP2+at1l6v346+H+c37L/Oj46+H+c37L/OqC1DzH10Bh5090Yft806y9eneX+eLO92t5gXxkxsCr/wBU4JHtGanq8kQzMjB0YqynKspwVI6EEdDXo3s55rN/ZK8mO9jPdy48WABDY8NQIPvz5V5WO9n9XGdhsfRdMM2fQ7pL7fv9j/8Acf8AZquuTfnG0/WIf7RasXt+/wBj/wCP/wBmq55N+cbT9Yh/tFr1sD/heDvqVzTfq+S9SUUUV8ovRRRRRREUUUURFFFFERRRRREUUUURFFFFERRRRREUUUURFFFFEXl/nb5zvP1iX+c0/wDYF8u8/Ng/jNSBzt853n6xL/Oaf+wL5d5+bB/Gavq8Z/heDfqF5sX63mrhoxRRXyi9JVN2rdm2vVeWa+t1njUfK85FH4XmPHr1zmnQa9d4ql+1Xs27oteWa/czkzRgfIPi6j8HzHh16Zx9B7Nx+0Mh7j9lxTw/uapzsu7SfSAtrdt93UYjc/8AnAeB/wDuAf1h7c0kdsfzq/6KL+U0lRyFWDKSGBBBBwQRuCD4HNdPE+Ky3MhluHMjkAFjjOFGB0AFehHgRFiOlZsRt2rF0xczKU3djPzqv6KX+C019vn9Da/pJP5RUF2IcKZ7158epFGVJ8C0hGB/VBP1edPva5wBrrh5MS6ngcSgDqVAKsB5nS2cf7tefiZGtx7SeFff8rZgJhKpfkdgOJ2mdv8AxEf72xXp0V5HVyCCDgjBBHh4gimmDtR4kgwLpjj8JEY/WVyfprq9oYF+JcHMI05rOGYMBBXo/Fa5LdW+Uob3gH+NeePjY4l+Uf8AKj+xR8bHEvyj/lR/Yrzfc8/MeZ/C36yxehPQI/xaf1B/dR8Hx/i0/qD+6vPfxscS/KP+VH9ij42OJflH/Kj+xU+6cR/sPM/hOss5L0J6BH+LT+oP7q03XB4JEZJIo2VhggoNx9VUD8bHEvyj/lR/YrVddp/EZEKNcsAwwdKIpx7Cqgj6DUj2TiL+YeZ/CdZZyUNzBZJDdzxRNqSOV1Q5zsrEDfxx0z7Ks3sCc/8AjB979xP0nvf+gFVDmr67F+AtBYmVxhrl9YB/AUaVP07t7iK9L2m4MwuUnU0FzwC5LCgu37/Y/wD3H/ZqueTfnG0/WIf7Rasbt+/2P/j/APZqueTfnG0/WIf7RajA/wCF4O+pUzfq+S9SUUUV8ovRRRRRREUUUURFFFFERRRRREUUUURFFFFERRRRREUUUURFFFFEVO8w9jd1cXc8ySwBZZXdQxfIDEnfCEZpm7MuQ5uHNOZnjfvRGF0FttBkznUo/CH76e6K7JMdNJH0Tjp3clkIWh2bis0VjNZrjWqKwyA9fGjNGaIq15m7FIJnMlo/o5O5TTqjz7BkFPcMjyAqH4d2DvqHpFyunxESHJ+lth9Rq345lYZUgjpsc7j3V913N9oYhjcocsTCwm6XBwPgcNpCsNumhF+sk9WJ6lj5134rNFcRJcbK22Vec2djsF1IZbdvR5GyWATUjE+OnI0n3bHypRfsJu87T25Ht1j92g/xq8aMV3R+0MRGModp2rF0DHG6VG/EVefjrf65P8Oj4irz8db/AFyf4dXfLIFUsxAABJJOAANySfAVoseKRTZ7mWOTT10OGxnpnBOK196Yne/4VersVL/EVefjrf65P8Oj4irz8db/AFyf4dXlWM1HvXE8x5J1dio74irz8db/AFyf4dHxFXn463+uT/Dq8qKe9cTzHknV2Kq+Wuw+ONw97IJsbiJAQhP+8Tuw9mB7fKrSRABgbAdBX1WM1xzYiSY3IbWrWNYKCRu0zkWbiXcdy8ad13mrWW3193jGFP4BpV4D2M3UF1BM0sBWKWNyAXyQjBiBlMZ2q4JJlXGogZOBk4yT4e+vutY8dNHH0bTp3KromudmO6yKKKK41qiisZrNERRRRREUUUURFFfMkgUEsQABkknAAHiT4CuTh3GoLjV6PNHLo+V3bq2nPTOCcdKmjVpa7aKKKhEUUUURFFFFERRRRREUUUURedL7ne8t+Iyus8rLHcS4jeVyhUSMNJUnAGNtht4dKtTmDmpbngc11aOyHu+qsQ8bhlBUkbhhn/r0NVvy5wmO645cQzDUkj3gI8Ru+CPJgdwfMVHcXhueFPdWT+tFcJgHoHXOUkXyYY0ke8eANfSywRSvY1opwAPeOK4Gvc0EnY2rI7FuKSzW1wZ5ZJSswAMkjMQNAOAWJwKbU51si5QXUBZQSR3q7adzvnBwPKqW4JfyRcAve7JGu5jRiPBGVc+7PT6a38F5KtJeCy3ckxEyCQj1wFRkzpQr4l8D2+sMe3mnwkbpHveaGahQV2SODQByVs8b5zgSynnt5oJDGp0/dAVMmCVU4bqcdM5NLnKPPPwlaXMd1LDbysJETQxVghiJLgM5J07nIx0pI5P4Wk/BeI95n7kyyrg49aONiM+Y36V0dm3LkUlneXbau9gSdEw3q4e3YHIxufWPjUHCRRxvBOoIo+SnpHOcO0J27J+Xo7SOcR3cVzrZMiE5VMBsE77Mw/gOtMd5zxYxOUkuoVcHBHeDY+Rx0+mqX5R4hJDwfiTQkhi1smodVV2ZWI8tiRn21Ichch2d3YSzXEpV1ZxkOFEIUAhiCN85zvtj6aT4Rud8krjVgaDXYIyQ0A0K6xxOIxd8JEMWnV3gYadI8dXTHtqPm50slTWbqDTq06u9U+tgHGx64IP01S/IPEJPQ+Jw6iYvQ5JMeAf5OR5agd/zR5V09nfJEF5ZXc1xqLR5WPDEaSI9ecDqckddtqzdgGR5jI40CNhzVhMXVQV3cO4rFcRiSCRJEP3yMCMjw26H2VHrzrZGXuhdQa84094Ovlnpn2ZqkOV+JSRcH4j3RI1NaqSM+qJC6sR5EjC5qW5L5EsrnhklxPMVkUyZIcBYdA9XK+OR62/gdqOwEceYvcaBoUOy9UEzjVBWjxjjkFxY3Yt5opdNvKW0OG05jfGcHbOD9VJPYD/RXf58X8r1A9ln+qcV/VB/JPU/2Bf0V3+fF/K9aSQiCCaMG6Lfsqtfne096sLm2ZksLpkJVlglKspwQQhIII3B9tV92McekdLx7ueR1iEJ1SyswQfdtRyxOkbDPup+5z+brv8AV5v5GqoOzf5t4v8Aq6/yT1hh2B2FffNv1V5CRIPFW7LzpZKms3UGjOnIlU+tjONjucHNSHDuKxXEYkgkSRDtqRgRkeG3Q+yqQ7OuSbe8s7uWcMWjyseGI0kR69W3U5I67bV2dlVvJLw7iUcT6GeNApLYClo5BnP3uQMZ/uqZsFGwOyuNtIBsaao2VxqxurQk57sFco13AGBwR3g2Pv6D66Ve0PtMksbiOK27iTKZk1ZJQkggeq4xlTneq4tITw11XiXDhIC4ZWZmU+pjZGUmNwNjjxzvsdpXthso/S4Z49X/AIuJZGyfIIi4H3vqgfTXRHgomzNB1aQddKNdyoZXFpPFNfaRwu34iLeReIW8SqZFGuQFG3XUy4Py12H0jceOzn3tEk4cYIbUwzHuvuhkyzDAXSTpcY1A5360o9rPLsVjFaQwatAFw3rtk5Yx53wPKsdsXC0jltplzqmgGvJ2+5KirgeGxq0EDH9E1xtpzUKVXPIzEb6K4hzbaCNXa5gCtkBjKoBKgagDncjIyPDIrrveMwworzSxxoxAVncKGJGRgk4OwzVLdqvLkVlbWcUGrSTcP6xycuIc74G21Tva5Op4TZYIOp4yPaO4fcezcfWK4xg2O6MtJpxI8lr0pF3wUx2idpDWaQNZmCXvg7esS3qjGlhpcbE6hn2U18L5jhlthP30WkKveMHGlGKqSCc+rjV0J8RVIc72KjhvC5hnW1uyHfbShDDbzy5/dWztB4WLK1tIIC4imVrh9TZ1SlIl8hsoGw8NRro6lE9jGg0SXa9yp0rgSe5XNY86WUziOG5hdzsFDjLe7Pyj7qms1QXFuS7p4YtHD4bfTjEwulzJt4lpME/fZG4xttV1ctSSmzgNxjve6TvMMGywGCcqSDnrkHxrhxOHZGA5jr7LH2W0by40Qu27vUiQvK6oi9WZgAPeTtUXY87WUziOK6hZzsFDjJPsz1Puqre3G+dryCBmKxCNXHlqd2UsR4lQo/f51zdovItnZWkMttKzO7AYMgbvVKk6xjpjA3G2/ureHBMc1mdxt+1D6qjpSCaGyY+3PjWmCK3SQAu+qVA25QD1dQ66S2/llfZUp2TcFtYYe8tp+9llhgNwmtT3bYZsYAyu7MMH8H31W/OMRl4dw+7lLGaRXiYk/KSFmCt+cQdz41a3ZpypDa2qTRa9d1BA8mpsjOjVsMbDLn91bTtEWDDLN2fEg+qVWEultONFFFeKupFFFFERRRRREUUUURFFFFESVwTsyS24g14JnZmaVtBVQB3xJO/XbNSnOPJcXEYRHKSrIcpIoGpfMb9QR1HuPhW/jfOVpZkLczpGxGQu7Njz0qCce3FbuDc0W12D6NMkmNyAfWA8ypwwHtxXUXzkiU3psaWYDPlUJy92bQ21pPau7TR3By2oAEbAbY6EYyD4GlpOwWHWxN1IUIOle7UMDg4JbOGxnPyRVp5rNG4yZpJDt90MTDwSXwLszS2s7q2WZ2F0MFioBT1SuwGx6+Nb+Wuz5LO0uLdZXcXGrLFQCupNGwGx86baKq7Eyuu3b6nvCkMaOCTuVezWGzhnhZzPHchQ6uoGyhh4fndfDApavOwSIuTFdOiE/JaIOQPLVqXP0g1a1YzVm42dri4O1O6gxMIqkqcL7OYLeymtoi2bhCskpwXOQR7gBk4WtnKfIqWNtNAkrOJiSWZQCuUCbY69M1p4n2ixQcQSxaKQu7RqHGnSO9xjxztnypuqJHzgfGTTte/tRrWXpwSXyx2YQ2kFxC7tPHchFcOoGAgbpjx9bOfDApfXsFh73JupDFn5Hdrqx5a84/8AjVqZoqW4ydpJDt90MTCNkk8s9mCWcdzGs7uLqLuySoGgYcZGOp9fx8q7uR+RU4asqpK0nelSdSgY0gjw99M+ajuY+OLZ2slw6syxgEhcZOWC7ZOPGoM8spLSbzV48lORrdeS3cX4eLi3lhJKiWNkLDqNYIz++lTl/svS1t7qFZ3YXcYRmKqCmA4yMdfl+PlU3yhzWnEIDNEjoodkw+M5UKc7EjHrVOVXpJYbjutdR2hKa74krcpciJYW80KSs4mJJYqAVygTbHXpmo3hHZRHBaXNsLiUrchAzAKpAjzt0IIOcEeVPdYzTrMlk3vRPeNkyN5KsLXsNTWvpF3JLEnSPRp2/ByXbAPjpAqe5w7NY794WMrRCFNCqqgjGQR16YxinKjNXOMmLg4u1CgRNqqSjzx2eJxIxF5nj7oOBpUHOvT5/m1r5x7Nk4gIdczx9yhQaVB1Z07nPT5NOVGao3Eyty5TtdeO6ksab0S9zbyVDxCBYpiymM5jkXGVOMHrsQfEewUlW3YMmod7du6D71Ygpx5ai7Y+gU486c8R8NWNpY3fvSwGjTtpAO+SPOp2wuxLFHIoIEiK4B6gMA2/t3rZk+IhjBaaadlUsY52u6V+bOzeK9hgiEjQpbgqgRQdiqqBv5BRXbzDyNBeWscE2rMQAjkXAZSFC58iCBuPd5CurinONnbSd3cXEcb4B0scHB6GtNrz7YSOscd1EzuwVVDbsScAD25qgfPTSLoajT7qSGapOg7D1LILi8lliT5MenGB5Al2Cj80CrLtbVY0VEAVUUKqjooUYAHsArZms1nLPJNWc3SlrGt2S7zhyPBxFFE2VdM6JF+Uueo32ZTjofoxSbY9g0SuDNcvIg+9WMISPItqbb3AVaeaUrLtGhk4k1gIpBIryLrOnTmNWY+Od9PlW0E+IDS2Mmhr3BVexhNuWebOzuK9hghDmBLfOgIoIwQFxv0AApi4Tw8QQRQglhFGkYJ6kIoXP04rrozXO6V7mhhOgVw0A2iiisZrNWWaKwTSlZdo0UnEjYCOQSB5F1nTpzGpY+Od9PlV2RufeUbanuUFwG6bqKKM1RSiijNGaIiiiiiLzXxSeP4YmPElkZPSJe8VDhsAkJjceqBp6EbdKs3lGfhlpb3d1w9mk0prkjZvuiLGCdI1AEKTnc5ycb7VD8Y5+4VdySre2rNoZkjmRcs6rtnUCrJv0ByOnTpUH2N2bPxNmjDdykcmvVv6rnCq3gSTg/8ApNfRzB0kBLwW5QNOBXC0hr9KN+a+OzrnpoL4iYzSi4ZYkBlJCGSVcHDHwB8KdeP9tcEE7RRRNMEJVnDhRkdQuQdWPPb/AK0sdjkAa9uxgZ7ptJI+Se8GCPLFcPZ1zDBwy4uUv42EmAmoJqKFC2pfMBsg56bCongifI85LIA0B3v8I1zg0a7qwuWe1iG9u1t4oZF16iHZlxhVLbgZ8q4rvtrhjlliNvKWjZ0XDKdbI2nA8gdzn2Undn16k3MIlhTu45GuGRNvVUo5Gw2HuHSu3s4iB5guSRnSbor7D3oGffgkfTWUmEhjc4lpoNBq+Oqs2R5A14px5L7VYr+fuDE0MhBKZcMG07kZwCCBvjHga5+aO2OC1naGOJp2jJWRg4VQw6qDgliDsdgKVeFKBzW2Bj7vN09sLE/vqJ5V4lHwzi0pv4ySpkXVp1FGZgQ4HiCviPBqnqcOckNJ+EENvn2p0rqq+O6zNzEl9x61uI1ZQ0tsNLYyCpUHcbEZ8f4VYvN/a5BZTGFI2mkT+kwwVUJ3xnBy3mMbeedqrmXjEN1zBDNbIUja4g6rgsQygsQOhJ/z3r7gu04fx6WS+jLKJZmzpyR3pLJIAflbH95xuK3kw7HluZp0Zo29e5Ua8i6O53T1wjtohuJ4YVglDTOiEllwjO2n/wBQGxztXTxjtcgtryS2likxEcNICCPkaxgdd8gUhX/H4Lzj9rNaoVTvoFJK6S7CTdiPDYgb77Vvu7JJeaSkihkNwCVIyDphDAEeIyBtXP1OEOtzSPhJq9btX6R1b8aTzw/tat3s5bqRHjWOXulTUGaRioYAYwBsfPbB3pM5m7X472zntzA8ZkUBG7wMMh1bcYGNgdxmpjtx4SfRoJIkAjjkbvNIxguqhWOPzSufaB41AcU55sn4IlokJEwSNQNAAR0K6pA2epwT5nO9MNBE4NlYwmzz+Wke91lpPDzTF2WcbjtOCzTzkhEnfOBkklYgAB4kk4ru4J2svczRolhNolk0LJqyB5k+pp2AJPreBpW5be2/0dlW9Z0R7sqpQZYPiMggH5WMEkeQPjUFw3jUtldwx8NvGuY2ZMIEdVYu2ChjbbUfMefWruwzJXSkj4rNXYHmOPeoDy0N5L0UDSVzv2nw8PkWIRmaUjUyhgoQHpk4O564x094y6VR/MU62XMZnvIy8TMJF2z6pjCBgDsdDDp7PdXmYKFsrzmF0Ca59i6JXFo0TDD27wNoHo0upsBhrXCknHXxHQ9BUzzT2pRWN36PLFI3qoxdSMAPnw6nGKq3tA5jgvb+OS1QhQEVmK6TIwcnOOuwIGTv+6prtEiDcxQhhkFrUEHxBfcV6XUoczLaRYcSL5UsOldR14hMXD+2+F7hY5beSJGYASFwSuo4BZcDA9xOPbU/zt2jQ8O0oytLKw1CNSBhc4yzH5IJBxsScGkLt0Qem2xA3MRyfdIcVydpUZg43HPcRmSFu5cL4OsYUOu+2QR0PmPOqMwkMpjcBQIJq9yO1S6RzbHcuHtC7QE4lDCFiaJ4ncsCwYEMqgYIxvt0I+urz5b/ANStv0EX9mtUh2o832t8YfRUOYw2tymkkMBhfMgEE+Xl41d/Lf8AqVt+gi/s1rPHNDcPGA3LqdCpiNvOt7JE7X+T4TBNfEyd8qxKBqGjGtV6ac5wx8aXuzTli0NqeIXTuhtZy2QwC4iEbjI0kk5OMA77U+9rfzRce+L+1Sq94FYyS8s3SxAki51kDqVTuWb37DP0Vph3udhcpdXxAeCq8AS3XBMjdtYIZ4rGd4EOGlzgD34Uqp9hamuLn61Ngb3WRENiCPXD9NGn8PPh0xvnG9Uzy9Pb+hMJuJXUB9cG2jVirhvwQCFbUDvnHt2rp4jwRfgUyWbTyQi7DuZYwmMRmPUArHKgkAn+41aTBQ5g2iNQL1189PJGyvq08cD7ZUubqOBbZ1WVwgcyA4JzjIC48OmaSH46lnzDPPIGZUmuPVXqxZHVQPeWApw7N+ebIWttaaWWfUE093kM5JPeaum/XfcUv8EiB5qfUAcT3BGfMRyEH3g71MbGRulGQgBp479vijiXBuvFN/Kfa7FeXIt3haF3yEJcMCwBOk7AqcA1jjHbDDbXU1u0ErNESoKlfXYAYAHUZz1/jSlxtAOak0jH3e3O3m0SZ+uurgMYPNU+RnDTEew92N/fvWRw0F58umTNV8e9WD3bXxpM/J3axFfXHo7wtC7A6MuGDFQSVOwKtgE9PA18819sFvaTNDHG07ocPhgqqfFdRByw8cDA86UY0xzZsMfdyfrtyT+81Ect3ycM4vIeIRsSpkXVpyVZmBEoB6gjO43w1X6nCXZg0/KCG3uT2qvSuqr41asnlLtat72UQsjQyN8gMwZXPkGAGG9hG/7qTeA//VT/AKa5/spKiry6XiPHY3sIyoMkRzpwfuZBeQgfJ2H7h4mpPgak80yYOPu11g+X3KStBAyLPlFWwkjkozl1XzTXzN2zW9tM0UUbTshKuwYKoI6gHBLEHbpj2mu7k7tUt7+QQlWhlOSqsQwfG5CsMb4GcEDocZqsOReKx8L4jJ8IRsGVWjzp1GNtQOrHkwHyh4HyNb+Hyi+5gSWyjKR99HIfVxhYwut2A2XUQdvNh4mqvwMIaRlNAXnvQlSJXaG+Oye+Z+2SC1uDDFE05QlZGDhVDDqo2Oojx6D31ng3bDFdXKQQ28uqTZSzKBkIWx4+Ixn6aROSePR8L4hci/jbXumoLqZCGJO2c6XGDkezwNfPLnE47jmOOaFO7jknZlXAGPuTDJA2BYgt9NDgogHDIdG3mvQmk6V1jXjsrK5V7T4ry6a2MUkMgDYDkbsh9ZdujAZP0GvnivahHFf+hRQSTSalTKsoGtsbb/g53Phv5UndrHBHsr2LiFt6utwWIHyZlGc48Q6jcexvOuvsX5bMkknEJ8kkssRPUsxzI/79Ofa9YHD4cRdY/bW1/uVs782Tj9lYXE+SbK4fXPbRO56tpwT7yuC301IcN4TDbpot40iTrpRQBnzOOp9prn4Lx5LkziMMPR53gfUAMvHjJGCcrv4491Y4jzAkNxbwOGL3RdYyAMAxqGOrfbY+Ga8wmQ/Ab7l0DLutvD+X7eBi8EEUbMMMyRhSRnO5A333rn4pylaXLiS4t4pHH3zLuceB/CHsOamKWOM89JDO0EUFxdSRgGUQR6u6DbjUcjcjfFGdI53wk364ocoGqlLblq1jl72O3hSTf11jUNuMHcDO42r7tOX7eKQyxQRJI2dTqgDHUcnJAycnevnl/mCK8gE0BJUkggjDIy9VYeDCpKquLwSHEqQBwUcnL1sJu/EEQmJJ73uxryRgnVjPTatXF+VrW6INzBHIy7BmXcDyyN8eyjmXmKOygM0yuyhlXCAFsucDYkfxqFHadbqwFzDdWoY4Dz25VMnw1AnH01oxkzvjbaqS0aFTMfKVmro62sAaPToYRLlNPTBxtitnGOWba6A9Jhjl0/JLLuPceoHszUhFIGAKkEEAgg5BB3BB8RX3WfSOu7Nq1BREPKNmjIyWsAaLHdsIlymkkjBxkHJJz5mt3+j1v33f9xF32c973Y15xpzqxnONqkaKGRx4lKC1zQK6lXUMrDDKRkEHqCDsRULb8h2CatNpB64w2YwcjOcYOcDboKnqKgPc3YoQCowcs2oiMIt4e6J1GPu106jtnGMZ261p4VydZ2z67e3iR/wgu49xOSPoqYJoDA7ipzuqrPmmUckVH8X5et7pQLmFJQvydS5K564PUZx4VI0VUEg2EItQq8l2ICj0S3wgwuYlON8+I8zmum55etpJRNJBE8o04kaMFhpOVwSM7HpUjRVjI88T5plHJR3EeX7e4YNcQRSsowpeNWIGc7EjbetnE+DQ3Cd3cRJInXDqDg+Y8j7RXbWAwPQ1Ac4VrslBQkfI9iqBBaQaQSQDGDuRjO+STjapmKIKoVQAqgAADAAGwA8hivuijnud8xtAANlz31hHMhjmRZEbGVdQQcHIyDsdxmvjh3CooEKQRpEpOSqKFGTgZwPHYfVUJzbx24iltoLJImluWkAaYtoQRKHJIXc7H91MFoX7te90h9I16c6dWBqxnfTnOM1YtcGgk6Hh/CjS1DXPIdhJJ3j2kJYnJOgDJ8yBsfpFTKWqKmhVUIBpCgAKBjGMdMY8Ki+YubILIL37Es+0cSKWkkPkqjr7zge2oU9pixkG6s723jJwJZIfVGemrBJWtAyaRoOpHD+lFtBUxa8k2UUwmjtYVkByGCY0nzA6KfaBXXHy9bLN36wRCYkkyCMa8sME6sZyQa71NfVZGR53JVqCjpOXrZpu/aCIzAgiUxrrBUYB1YzkAV9RcBt1mM6wxiZs5kCDWc7HLYyc130VGd3NKCjv9Hrbvu/7iLvs573uxrzjTnVjOcbV88X5atrrHpMEcuOhZQSPceoHszUnRmmd13aUFHcJ5et7UEW0McWeulQCfeep+miLl62WYzrBEJiSTIIxrJYEE6sZ3BqRopndqbSgori/K9rdEG5gjkI6My+sB5auuPZmt3CuBQWy6baFIgeuhQM+89T9Nd9FM7qy3olDdU1zXc3sN2TfWEF7EMiKQW/Vc+rllDEEDYqwx1x51ns95bubjifp9xAYI11MqlCgJKd2qop30qp6+wVcWKzXb14iMsa0AkVeu3dssui1slUv2jvccS4lHaQJIIom0ByjadbfLcnGCqjb6Gx1q3eE8MS3gjhiGEjUKv0eJ9pO59prrxWaxlxBkY2MCgPrzV2sok80m9nXy+Jf/krj/wDSvnm7514T+kuf7Faj7XivwTd3a3ccno91O1xFOiF1DSD1kfTupGNvdWy2vW4nxK2ngjkW1sxK3eyIV755V0YQHcgDfP8AlndzT0hk/bR1/wCa87WYOmXj/asCkK6Sfht5c3CW73NtdMruYsGWBkXB9X79N87Hb2eLPHzDG161ppk7xYhKW0eppJAwG8W38v4Uuf6etaSzxcTRlIcm3eKFis0R+SBjPrjxyep8MVhC1+oDbsbcx2K7iOaZeX+NQXUIltWDISc4GCG6kMPBsnJ9+fHNSlI/I0Lww3t5NE0S3ErzrDp9dY1XOSo+/bc493nTTwPjCXVvHPGHVZBkB1ww3I3GT5edUmjyuOXb1orNNjVLPa583f8AHg/tBTbeWaSo0cqh0YEMrDIINKfa0hPDjpVmImhOFUk4DgnYV8XXaOZVKcPtLmaZtl1wskaE+Ls2MAf/AMRWwje+FuXmfD5VQkBxvs+6j+VOYF4fZ3qTFnjsrp4YQN2ZWI0IPM5OPp9lSDc8XcGiS/se4t5GVe8WYOYdZwDIoAwMnc+H7qiOMchSpwjQMz3HpAu5wpIMzZOtVI3+Sdsbkjbc4qJlh4bOqxWtteXE0jKGgeWdAgyNRkZiVUAeO+9dWSKQl1XrrXcNdxV6nVZ24aJ54zzhNHeG0trUzy90kqnvAqgMzqS5I9UDSMdclvDFffAOb3kuGtbyD0a4VO8Uaw6SpnBZWwOh6j/PETxDjy2XF5GkRzCbO3V5EQv3REk+nUAC2k7jOOoHnWmCX4U4ks8CyLbW8E0ffMhXvXnGnCg4JCjfPmPdnDom5dW0Ku+3zrw8VfMb38F22/PN1clpLCx762VmUSPMI2m07ExqR0z0z+7w+7DtE72wu7sQFfRXdRGz4LaAh9b1fUPrbjfGKieVeb4+H2q2V7HKk9vqRVWFn78aiVaMqMHOfEjeuCwWV+DcXLwvG8txcN3ZU5BZYtgPHByMjyrQwtsgt0sUbOov+fBVDjz5phl5hvLixuJDZKkbW5aHM41OHGDqGn1cIS+PcOp2ieX+cJbLg1q8lrqXVDDFplGZVcMdYAX1WyMBD1z1pydD8FkYOfRMYxvnuemPOkue1f4G4SuhsrcWZYaTkAFs5GNh76iPI4ZS0VmHPke1SbGt8FKS8/Xccy281hi4mGq3VJ1KsBnVrbHqaQMk7/R1qU4JzizJdemxC3ezwZQH1rpZC4YEddh091auNQk8ZsGCkgRXeWxsCVTGT4VGcS4LJcScZiQENNHbCMkYDMsJOM9OowffVMsTgLAFgG9f9q58lPxD12Lb/p5edz6V8HN6JjVq74d73f4zu8dMb4z08cb138e567k2fo8JuPTdXd6X0nZVZeoxg6xkkjABO+KQYPg4W4SS3vjeBdBtddxlpAMYBB06CfqHhTRc8MMVzwRFiaNY+/DJqL91mFfVL+ODtmtXxRh3y/7dl0CRxPHiqhxrfl9VL8D5sne6a1vLYQTd13semUOsig6SM4GCD/1+mG7Mry4M96HtwiNdTPI4lB0S+p9zwBlxj7/pUvexH4dt20nSLOYFsHGe8XbPTNfPIETK/ENSkZv5iMgjIIXcZ6j21kcojcQBqBz5ntVtcw8VP8c4zHaW7zzHCRjJwMk5OAAPEkkAe+leTna9jj9In4cUtgNTFZ1aWNPwmjwOg3I8Kku0Pg0lzYssA1SRvHKifjDEwbT9Iz9OKh+I9o8U1s8UENw11KjRi2MLhldwV9YkaQozuc+HhVIYw5oIbeuvYPXFS4670vjmvi8rX3DZbOEXAZJ3i+6hBJriGRkj1cJhsnrnFPdq7NGpddDFQWXOdJI3GfHB2zSNZcEe2l4NC2WMKXKuwBIBMI8fLJwPPFP1UnLaa1vC9f8AoqWXZv1oEjclW4uL6+vJfWkjuHtos/8AlRw4G3lqz19/madpIgwKsAQRggjIIPgR4ika8hm4ZezXMUTz2l0Q8yRjLwSDq4X75T1OP+gzvm7U4HGmziuLmY/JjWF1wf8AeZhhR5neryxvkIcwWKHhpx5KGuAFFSXMHNbQTJbWsJuLmRS4jDBVjjBxrdj8kZ2Hn9WdHCecJfSVtb+39GmkUtCRIHjl07kBgNmA3wf7qj+MXDWHFDeSxu9vcQJFI6KWMDxtkagN9BHiPGtL8SHE7+0a1R/R7R3lkndGUMxXSETUAWPnVhE3LtpXzdv030pQXG9/Bbpefrp5LpLWxEos5HWRjOFDKufkjTkucE43xt1zWqPtPkMcdz6Gy2TusZmaVdYLHSW0AfIDZXOd8eHSuzkuBg/FNSkar2YjKn1hoXceYpau7N/9FoECNqzFldJz/rGTtjPtrUMiJrKN2jc8RrxUEu3vmm7mTnGW3u4rWC27+SeNmT7oFAKnG+RsuASTUbbc+3ksklvFYZuoD92Vp1EaqcFSGx6xbOwx4da7OIwk8etW0nSLWcasHAJYePQGvrlyFhxfiZKkAi0wSDg4jbOD0P0VmGxhl5ReW+O+aufJSbJ34/ZbLbn+I8NN7IjJpJRohu3eq2jQOmSW6ew1xtzxdwaJb+x7i3dlBkWYO0Os4BkXAwMkAnw/dS18ASz8HuFSNmePiEs3d7gyKkm4XxyVJII8tq55o+GzKsdrbXtxPIQDA0s6aNxqMjMdKgb7774rYQRa6XqfAd9iu82qF7k7cb5ynjvfQ7W1E8hhEqkyhFALEHVkbAY653JA2619cS5xmSSO2gtu+u2iEksYkAjgB/CkI332G2/0itFlalePOQp0jh6KDg4yJemfE4rkvbs8O4pPczo5truOId8iFu5eFdOlguSFI3z5+41gGMJADbNX3nz/AICvZ3vipIc6SQW88vELZoGg0YCuHExkyFCHAycjBHhXG3PN3Bolv7HuLZ2UGRZg7Q6zgGRcDAyd/L37Vwc1X/wtYyiyildbeSGQEqyekaS2tUyAxIXx65Ix4Zgpo+GzKsdrbXtxPIVBt2lnTRuNRkZiVUDz33xWscLCPibreoHDQdunjaqXG9CrjBrNfEMYVQB0AAG+eg8/GvuvMXQsEUYrNFEWMUYoooiKyKKKIiiiiiIrGKKKIl2y+eLn9Utf7W5piAoorSTcdw+iq1GKzRRWasiiiiiIooooixis0UURFFFFERWMUUURZooooiKxiiiiIIoAoooizRRRREUUUURFYxRRRFmsEUUURAFGKKKIs0UUUR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58" name="Picture 10" descr="http://www.nist.gov/itl/math/images/NIST-Logo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962400"/>
            <a:ext cx="2359025" cy="105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i708.photobucket.com/albums/ww82/lindajgill/wssc_logoforevite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" y="5341906"/>
            <a:ext cx="3260725" cy="124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0175" y="3200400"/>
            <a:ext cx="78454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Other </a:t>
            </a:r>
            <a:r>
              <a:rPr lang="en-US" sz="2400" b="1" dirty="0">
                <a:latin typeface="Calibri" pitchFamily="34" charset="0"/>
              </a:rPr>
              <a:t>Phase II </a:t>
            </a:r>
            <a:r>
              <a:rPr lang="en-US" sz="2400" dirty="0" smtClean="0">
                <a:latin typeface="Calibri" pitchFamily="34" charset="0"/>
              </a:rPr>
              <a:t>- </a:t>
            </a:r>
            <a:r>
              <a:rPr lang="en-US" sz="2400" dirty="0">
                <a:latin typeface="Calibri" pitchFamily="34" charset="0"/>
              </a:rPr>
              <a:t>State and Federal </a:t>
            </a:r>
            <a:r>
              <a:rPr lang="en-US" sz="2400" dirty="0" smtClean="0">
                <a:latin typeface="Calibri" pitchFamily="34" charset="0"/>
              </a:rPr>
              <a:t>Small MS4 Agencies:</a:t>
            </a:r>
            <a:endParaRPr lang="en-US" sz="2400" dirty="0">
              <a:latin typeface="Calibri" pitchFamily="34" charset="0"/>
            </a:endParaRPr>
          </a:p>
          <a:p>
            <a:endParaRPr lang="en-US" dirty="0"/>
          </a:p>
        </p:txBody>
      </p:sp>
      <p:sp>
        <p:nvSpPr>
          <p:cNvPr id="7" name="AutoShape 14" descr="data:image/jpeg;base64,/9j/4AAQSkZJRgABAQAAAQABAAD/2wCEAAkGBhQSERQUExQWFBIUGBYYFRcYGBcYFxcWGBcVFhQYFBgXHCYeFxojGRYUHy8gIygpLCwsFR4xNTAqNSYrLCkBCQoKDgwOGg8PGiwkHyUsLywqNCw0NCwtMCkvLCwsLy81NCosMCwsNDItMSwsLCwvLy4sLy8sLCwsLC0sLSwsLP/AABEIAMgA8AMBIgACEQEDEQH/xAAcAAEAAQUBAQAAAAAAAAAAAAAABgEDBAUHAgj/xABEEAABAwIEAgcEBwUHBAMAAAABAAIDBBEFEiExBkEHEyJRYXGBMkKRoRQjUnKxwdFTgpLh8BUzc6Kys9I0Q2LCFyVj/8QAGwEBAAIDAQEAAAAAAAAAAAAAAAMFAQIEBgf/xAA0EQABAwIDBQcDBAIDAAAAAAABAAIDBBESITEFQVFhcRMiMqGxwfCBkdEGFEJSguEjcrL/2gAMAwEAAhEDEQA/AOGoiIiIiIiIiIiIiIiIiIiIirZEVEV6Gke/2Wl3kCVmx8OTn3LeZAUjYnu8IJUbpWM8RAWsRbpvCc3ewev8lR3Ck3IsPr+oUv7Wb+pUX7qH+wWmRbKTh6dvuX8iCsGWnc32mlvmCFC6N7fECFM2Rj/CQVbRVsqLRboiIiIiIiIiIiIiIiIiIiIiIiIiIiIiIiIiIiIqtF1k0WHvldlYL955DzUtw3A2Qi/tP5uP/qOS66ekfNpkOK5KiqZAM8zwWgoOGpH6u7DfHf0H6rf0mAxR+7mPe7X5bLYIruKjij3XPNUc1bLLvsOSDTbTyVVRF1rkXuIDMMxIbcZiBcgXFyBfU2VJALm1yLmxIsbcrjkbK7JC0Ma4PBc7NmaAbssbDMSLG4107lQUxyF/ZsHBtswzXIJ0buRpvssXGq2sdFaXl7ARYgEeOv4rLw2Fj5WNkdkjLmhzrXsCQDpf5rzXxMbI9sbs7A4hrrFtxc20KXF8KWNsS0lXw5E/YZD3t2+Cj9fw/JHrbO3vb+Y3CmaLkmoopN1jyXXDXSx6m45rnNlRTLFOHmSass1/+U+Y5KJ1VK6Nxa4WIVHPTPhOenFXkFSyYd3XgrKIi5l0oiIiIrsFOXkAak/0fReY2XIAFydAt9UUYpac5v76Xs/db7wHjyPmtHOtlvK66enMoc8+FouT7dToFHkRFuuRERERERERERERFn4XhbpnWGjR7Tu4fqrFDRuleGN3PyHMlTmio2xMDW7fie8rvo6Xtjd2gXDWVXYts3UqtJSNjblYLD5nxPirqKq9EAGiwXnCS43KoilUVJT0UTJKiPr6mVudkJJDI2H2XS21JO+VWZON3nT6NR5fs9Q21u697/NQ9q53hbcfZTdk1vjNj91HAsqrpm2zxuuy9rEjO0nMQ1w97stBLm6XIC2or6KbSWB1M4+/AS5n70Tzt5OVvFsClymdj21MIABlj90AANErLZozYcxbxTtMxfLr8t5p2eRtn0+XWnjLbOzZs1hkta17i+a+trX252VOqNi6xyggE2NgTewJ7zY/BeVUPNrXNr3IubEjY22vqVMoV5Reo4y4gDckActSbDU7ar1PCWOc11rtJBsQRcGxsRoUvuWLb1bREWVhFjYhhzZm2dv7ruYP6LJRauaHCztFux5Ybt1UBrqF0T8rh5HkR3hYyneKYaJmW94eye4/ooTNAWuLSLEGxC83V0xgdlodF6SkqRO3PUaq0rtPA5zg1oJJ2AWVhmDyTO7I7PNx2H6nwU0wvB2QDs6uO7jufLuCrJZgzLevSbP2TLVnEcmcfxxWHg2Btgb1khGcC5PJg528fFRjGMS66Uu5bNHc3+tfVbbijG7nqmHQe2RzP2fIKNFawtJ77tSptq1ETAKSn8LdeZ9/nAKiIi6VQoiIiIiIiIqhUWywGh62UA+y3tO8hsPjZbsYXuDRvWj3hjS47lIOHsN6uPMR236nwHIfmtsqIvVxRiNoaF5SWQyPLjvRZuC0glqIYzs+SNp8i4A/K6wlsuHJslXTu7po/hnF1l98JstWeIXV3iysMtbUOP7R7R4NYcjfSzQsB8GZuZjXZWhgkJtYPcSBsNASNPJZXEsBZWVDTylk+biR8itasRjuC3ALaQ991+K2OI4fHHHC5kzZHSNJe0BwLTmItqO4ee6sYfiUkDxJE8seOY5jucNnDwKxlRZw5WOa1Ls7tyUlZDBXewG01Yfd2gnPc39k892x8FoKmldG9zJGlj2mzmkWIPirKk1HiMdYxsNW4MmAywVJ+UdR9pnc7cKOxj0zHmFKC2XI5H1UaVFk4jhz4JHRytyvadR+BB5g8isZTAgi4UJBBsUREWVqiL0Gr22LvXLUVcVOLyOt6qyodl1Vc7DAwnidAPqcvdWwFi1eARyvD330FiB73ddbINVV5et2s6oGCMWb5/6X0jZP6VhoyJal2J3AeH8u9OS8xRBoDWgADYDZaHiLH8l44z2zo4/Z8B4/gvXEWP8AV/VsvnO7vsg93ioc5y4YYDfE9de1trhg7CnOehI3ch8y9KOKoiLuXjURERERERERERFUKXcL0uWLMd3n5DQfO6iIC6DSw5GNb9loHy1Vns2O8hdwVZtKTDGG8fZXUV2Cme++RrnW3ytLredhorv9lzfspP4H/or7EFQhpOgWKvTXWNxuNvPkkkZaSCCCNwQQR5g7K9Hh8rgC2N5B2IY4g+RAsUJCAG63nHbc07KgezVRRy6bZsuV49C1RxSt9O6bDC1zXNlon5gHAgmnlNjYHUgPHyUTUMB7uHhl+PKymnHexcc/z5oiyhhcv7KT+B/6Kj8OlaCTG8AbkscAPMkaKXEOKhwu4LGRVsqhqyXBouVlrHPOFoueSkeHVzauNtLUODZG6U07vd7oZTzYdLE7FaCrpHxPdG9pa9hIc07gjdUESl0eFzV1PcxSGohb2JCxwE8Q9xziLGRvunmNFTybSghcQw4uQ49dF6aH9PVkzA+YdmMhd2WXTXLooe1iuCLvWxjwKodIIhDJ1jtmljmnzNxoPFYBNlTzbWqZzhiGHpmfnRexo/0xs2kb2lQ8PIzOIgNH0v6khAFUlUs4gkNOUGxdY2B5XOy9w0jnXytc+2+VrnW87DRcxonA4qg5nQauP46n7KyG2InAx0LQWt1ce7G0dd/QfcLwSrb5OQXqoa5ps4FpHIgg/A6qyVe0WzGts+UdBqB14ny4LxG1/wBSPkvDTOPBzzkTyaP4t8zv33jvFtLo2QfdP4j81GVOsbgzwPHcMw9NfwuoMQotoR4Zbjeq3Z8mKK3BUREVerBERERERERERERZFBHmlYO9zfxC6AVBcFH18f3lOirzZg7jjzVFtQ99o5La8K1z4quB0bi0mRjTbm1zmtcCOYIK+hbL5zwH/qqf/Gi/3GruFXxEIq6OmfYNmjJYf/0DiMp82/MeKj2kzE9thuKl2c8NYb8Qod0r8MbVcY2s2YeGzH+mx8wnQ7XvJniLiY2hjmtOzS5zg63dew0XSKqlbIxzHgOa4EOB5g6EKCcA4E6jrquF1yAyMsd9phc/KfPkfEFQMnD6Z0btRp0up3wFlQ2Ruh1+yhlJxI5uIySVDi+OR0kU19upc4tItyDRY2HctPjuEmmnkiOuU9k/aYdWOHfdtlbr4/rpf8ST/W5ZdRWPqBBGQC+MCJjrHM4F3Ya431y3sFPLtGngcLG+ViB5cl00v6dr6xpuzCL3Bdl1y156LrXRsZPoERlcXZi7JfcMBs0X57FSSspmyMcxwu14LXDvBFj+KgfGmL/QG0MUf/aIeR3sjAZY/eu/4KeU1QJGNe03a4BzT3ggEH4FVDpccjnAWzXa6kMMMZJuHA+WXmvnvEsMME0kTvajcWnxtsfUWPqrCnnS3hGSWOoaNJBkf99o7N/Nt/4Vz0yFZFDV1hxOdlzPsryLb2y9mxBscffsLhotnzJ1811Xo54PjETamVoe9+sYdqGN2BsfeNr35aK9xr0gyUcwijhB7IOd+bKb8mAWvbmb+iz+jfG2T0ccYP1kLcr287A9l3kRbXzW+xtkHVONSI+qG/WWsPK/Py1WWRMgdgkGQ13fVUtRWy1zzK3U6A525fPso1hHSNFJCySVuQZhHKW6tjefYzDcMcL2drqCCuPOZcnuuVMqJkMtaY6KCV1NIMk7SdCxx9tuYfV5TZwzG9xyUZxzDX0074X7sNr/AGgdWuHmLFdsE2NxbSb9Sdw5Df6KCWiZStEm1CcswxurjzP8R555cFncJ4MKqqZASQw3dJY65Wg6+ewv4rt+F4VFBGI4WhjByHM8y47k+JXN+ialDG1VU/2WNy38AOsk+QYt30XcSGoZPG8/WNe6QfdkcSR+6+4/eChmpMDnOBJItcnUkrB2o+paxhAaw3wtbkAB6nmVrOmDBP7qpaNvq5PI3MZPrmHqFzBfRPEeEipppYT77SGnucNWH+IBfPMsZa4tcLOaSCDyI0IPqrbZ0uKPCd3oqDaMWGTEN/qrUjLgjvBHxC544LowXO5/ad5n8SoNqDwnr7KfZZ8Q6e6toiKmVyiIiIiIiIiIiIszCHWnj+8Pnop4VzyB2VzT3EH4FdFbHfXvVtQVEcTHYzbP51VdVUM9VI0QtJyz4DqdB9VmYD/1VP8A40X+41TXpccRVU7mmxbGSCNwRISCPEGyi/DVVTRTtkqOsLYyHNawXu4G4zG4sBYHxW6444ppa1rXRiVszNBmaA1zSbkGzjY31BW8r55nh8TLbu8OPLVbQwUlLeOqkxDUiMg5jQXOR52+hXSeEOIBWUzZNOsHZkHc8b+h3Hn4LcGEZs1hmta/O1728rrhnBPFhop8zrmF4tI1u+nsuAPMH5EqfnpepPsTfwN/5LikoZmG1r9FL+/p3klndF8gTc2XKsRl+tl/xJP9blvOjuhM1fFp2Y7yH90dn/MQtTxFLTvnc+mzhjyXFrwAWuJuQ0gm4v8ABSrgziKkw+MPeyZ00zblwa3LlDiMrRmuBmGt7E/BdrqKCOK8cfePHM3+qjdtuuqJMMsxwjhkLfS1/qplxHT4a8iaqLCbmIOLn2uwnMzsaAg30Wz4axGlfH1dI9rmRACwLjlBva+bU7FcsoMepzPNA8vdQ1Ti4l9g+KR2okFr7Hc8xa+2u2wKrp8GlkbOJnzPAs5jR1ZivdhZ2tb8zy284n0xwYbkncN3wb1CypGPFYAbzv8Ah3Kd8ZYN9Ko5YwLvtmZ99urfjt6r5/IXYv8A5cpD7k/8Lf8AkuacQVEElRJJAxzI3m+V1r3OrrAbAnldYp6k0l45Gm50A1XUdmO2h/yxkBjfE45NA67+gzWJAZIXtex5Y6wc1zHagHkSDp4grOreIX1EjDVPkkY21w0tabc8otlDvFbzh7EsOpYo3zMdUTyXzts1zYhcj2XWFyAO8+S3bMYwMnMYmg72MT9/LYqNzJah2OpYbbgPc6n0Xa2rptns7PZ7hi3vdr/iNB6qacMwQNpozTMyRPaHDSxNxu++pPiVBulWkZK4uZ/fU7GGUd8UjnAHza63pIsrFulqBjMtLG57gLAuGSNvdpufLRQvh/HA6tMtW9zmzBzJezcPbIAzK7UZWDQ35ZQpaWmkjJkta2g+clU1dW2buF1ydT7/AHXQsAgp6XComVbgxk4JfmJGYyXdl019kD4LxhNdg9PIHwSRsfbLfNJsbaG+nco/0jcRU87OoAljmpnuABaMht2SDZ3cLg/qoPhwi6xvXF4i97ILuI7hci1+/kp46YyML3lwvc2HzNc8lSI3hjQDa2a+kAuKdJ2C9RWl4FmTjOPvDSQfGx/eUxh6WqNrQ0MnsAAOy3YCw1LtVpeLeNaGuhyObO17bmN+RvZdaxuM2oPMKCkjmhkuWm2hU9XJDNHYOF1zlc7lNyT4lT6ukyxvd3NP4aLn5Um1HZtHVR7Lbk49FRERU6uEREREREREV+kpw9wBe1g73bfJWFk4fQvmkbHG0ue8gNA3JKLZpANyLrZR10cRtTszyftHi5/cbyUqw5kr4Wvex23aJFtQpdT4HR8P0omqmtnr5BdkfJp8PAd5WqwjpvfJMGVFPCad5s5obYtBIFx5LopZBA/EBcrSuc+qj7MnC0bhp9t/U3K1Koug8c8CxxxfSqX2DYuZ4HYt/Rc+Xo4J2zNxNXlZ4HQuwuRERTrnREV+SlIax12kPuQAQSLGxzAG7fXdalwbmVu1rnmzRcqypD/bomohTzMc+SIj6NIN2gkZmO5lttgPAclowwDdVZUua4OaS1zSC0jcEaghVUkz6s4acZA+I+3H0XpoaGDZo7TaBu4jKMa/5H+I5a+auVUDonFj2OY8btcLEc9QdljFy6th0lNjVOGzWZWRixc2wd99v2mHm3l4aFc4x/A30k7oZLFwsQRs5p2cO7yW9CyOMlpHf3k5k/XguTatZPVAG4EQ8LW5NH048yteiotpScOyyU76hrfqmG1zz+73qwfI1niNlSsjc/whatVRXHsb2crrki7tCMpuRa/vaWN/FbrRbbim7nxTHeeGNzu/rG3ikvfmTHf1WrdEMgc0P0JD3EdgEm7A0jnl5H0W74jLzBTmR4kkD6lrnh2cOs6NwId7w7a0IndlLcxyEgltzlJGxI2J1Khi8AU8tg8rJgweV8L5mscYmEBzgNBe/wAdtT4rDusqmZ2QHPyRPeA+xzEZbdoxg3Ng42PfdY0gAJANxc2NrXF9DblcclI0m5uonAWFlp+J6nLDl5vIHoNT+Sh91uOJqzPLlGzNPXn+notMvO1snaTG27Jekoo+zhF9+aIvTGEkAbnZSTiDgKoo4Ip5QA2UAjvF9rriXYoyiIiIiIiKoXcOjzA4sIw9+J1QHXPH1LTuAfZA8Sfkud9GPChr6+NhH1TDnkPLK3Wx81vemjjT6TU/RojampuyANi4aE+myIoTxFxDLWzvmmcXOcdO4DkB4LXRvsQRyXhERfT/AAxjwnwNs0luwwtPjYWC5c6VpDuz2iQWuueyBe4y7G+nlZRbhziaRjPoznkQOdfLyzcr+CkdlebNaMJddUe0nnEG2WTT3EcjsjXNIDMx3YScwLBfezSL2IsVjAK5BMWOa4WzNIIuARcai4OhHmq2zEuPMkm2g1N9ByXdLMyAFz/9k8FzUlHLWPEcQz38AOJO4KrqYgNNwcwzaEEjUizrbHTbxC8ukDR5I+Tu/oqYYT0XzTNjfI4RsdZzgfay77eKrJbyDFUmzdzeP/b8aK+jliov+Og70mjpDoOIYD/61O7Kyz+DuEmPw6Wedvaka4sv7rQND5lc9cNV2vjCrbTYc5rdBlEbB4f0FxNTbOLnBxOiqdpWBHHed6uU9Q6Nwcxxa9puHNJBHkQvVZWvleXyOc953c43JtsvDoHBocWkNdfKbGxt7VjztcLKwrBZah2WJhd3kbD1Vi4sb3jZVrQ93dCt4ThjqmeOBvtSHU9zeZ+C6px0WUmGtgj0F2sb4gbn1WD0ecHSwTmadga5rS2PvNzcl34LTdJPEAkqepbZ8cOh39v3tQVTOeampAGgV01gpqYk6lQle5IsoabtOYX0Ny3Uizu46X8iFfZ1J361vlkePnlI+alPCvDwm7cEL5S3Z8+VsQcNrRsvnI/8nW02KtZZmxC7lVRQOkNgtNjrOrhpYTo9kb5Hjm10zswafHI1h9VqWxAtJzDMCOzY3LbEl19gBoPVZmP0ssdRIJyTLmJc4+8TzXnC8YfBnyZfrGOYczWu0dzFwssvgu3Pf7rElu0IdluWAsbE64RRl3PZvieSz6idxDc57LG2boAA25PIa6k7qDY5inWv09hujfHvKiqqgRR33nRS0lP2smeg1Wte65udyvKzMKwqSolbFE0ue42AC6Bi3QdUwUvXFwc/TsDU6rzK9MtN0VcL/Ta+MEfVsOZx8lJunPixsswpY/Zh0PmD/JTfgLAW4RhUlRKMsz2km+407IXz3i9eZppJHal7ifiVhZBWGiIsrCKoVFUIi7h0RQfR8ErqoAdY5zw087MY0D/MXLiU8hLiTqSST5ruXRjSdZw9VNYcz88pLRuOy2wt4gX9VwyUdo30NyiLwiKedGXRs7Envc8lkEbTd1t3cgERQQFSrh/Gs4Ebz2vdP2vA+K0eK4aYZ5Ityx5aPGxsF0Tos4fponPqK4AtbZjGnX6x1tPMAqaCodC+7VHLTCdne048FZa2268vfdSfi/8As7D58jy+WR2vVjQMB1Ac5WY+PKSEB8VDmPMyG9vILuinBd2rgXP8m8h+dSoakns/20JDI9/9nni47+Q0HmttwBwO6SRtTUNyws7TGn3nDUE35BdHosWiqMxhkbIGnK7LsD3KLca8UWw+Ms7LqposBplZbW34LD6HYHNpqiXLYOdZmlgcrT+a5ZS+Udq7jZIQyM9k3cLrH6WMZaXMp2m5Z2n+ZvYLnd1lYrUukmke/wBpziT8VjBhOwJV9SxiKID6qhqZDLKSOizMDwp9VURwM943cfssuMx8FOOMOKmUUf0OhswtFpJBuPAHm7xWNw/RPw/DpatzbVE/Yjvuxh2P5rB4M4V69zqqp0po7vJd/wBxw157hVksjZXGR/hGQHEqzijdE0Rs8RzJ4BSfhOrqYsHkmnc50pDjGXe1lI7JXLHuJJJ1JNyfE7rrWCcaU+JiemaOqc0ENadLt2BC01J0cx05dLWzNbEzUAEdrzWlJOyHEXDNb1cD58IaclE+HOF5a2QMjFmAjO87Ac9e9dB4q4lNE2KjoGB03ZFgNGg2Av4krK4N4zpKl7qamYYjHqGkWzgc/FXsUgpKCV9dOfrXaAHU/uhc885mfdw6BdEFOIWWYepWp6RMPBo45JGj6QA0Pd4kbKH8E8KOrZtdIIz9Ye+1uyF0plZR4nT3ErTHu4E5XNPioBxt0rQ0Mf0TDQLt0dINgedjzPissqnMh7NuvstX0jXzdo7T3W66Z8Ohjw27YspBDWluhA/8vgvnJrLmw3K+j+COLocYoX01UWia1nXtr3EX5q1gHQzRQ1IeZRKWnMGacjfXVcl11gAaLL6JOAmUVK2okaOvkFyT7jSpFhfEpqql7Im5qePR0h2Lu4LVYrT1FVK7rH/RqCH2tbZwP5LnvEvSY01EFJQnqqVj2hzhpn11JKwsqW9PGK9XQCMHWR3yF184LunT/h73w00zLmINAJG1yLgrhaIiIiyiIiIi6V0IcYikqzDK4NgqLA32DxcNJ872Wz6SuiCcVL56RmeGU5g1vuk72tyuuRgqX4N0q19MzI2YuaNs2tgiKR8KdCkpcJq8iCmZ2n3NiQOWuy69wbj1DNenoLBkIsWgWvyv4+a+cMf49rKwZZpXFv2QbD1C6f0B0Aip6uqPtBpt5AEoigHFlUyCuqiBebrHBpOzBzd4nf4KYdH3DD62lhfnHVwSuklB3PMnzsFy3H60zVM0jt3vcfmVvOE+kOaggnhjALZgRc+6SLXHosAAG6lfK5zQzcPl+qxOPMZ+lV9RLyLyB5DQLHwXEHuc2G92PIGvK55Fah77kk7lVhmLXBw0INwt2vc3wlQOY12TgvobjbhWeeamihaTGIo2ZuTR7xPosjGePo8L6ukgh61sIAkcOR52tuVzU9Olf1IjBaCG5c1tbWsogzimbMXPd1mY3OYczvrupmPa+zZNBwULmObd0ep4rtzcWwesPWuc6GQ6vadNeapWcaUNI0toqcTSfacNNPFchg4liPtx5T3ixC2MOOQHZ4HgQR+S7o4Yn5GXLhp6rhkmlZm2Kx46+i61g/SxR1MWWsZkeN2ZbtPkFHOLONnVVooh1VK32WDTN97w8FDPp0J1zx38wvRxSL9oz4hTw0kMbsRcDwUE1XM9uENI4r0+l7Ye1xY8c2mxWS+V7wOske+22Y3HwWtkx+Ae/fyBP5LAqOLWj2GE+LtB8Ap3yUzXYza/3ULI6pzcIBt9lvITJFOyeF2SVh37x4rzxDxcXuLp5DLJyaNh+QUOq8elk0Lso7m6fzWvuq6WrjxYo258T+FYxUkmDBI7LgPys6XGH3dkJja7drSbevesEm6oirSSTcqxAAFgr1NVvjN2OLT3g2Ug4S42lo6tk5c54GjgSTcc1GUWFldP6S+lw18bYoA6OP3tdyuZNfY3G68oiLsGAdLsLsPdS1kZeWsLWne+ml/JcjqHAvcWiwJNh4K2iIiIiIiIiIiIiIi7p0JSf/XVhPsta7/SVwwLvvAsbYOHKh1xnc2RztRfbREXC8SeDK8jYuNvisVenm5uvKIiIiIiIiIq3S6oiIq3S6oiIq3RURERERERERERERERERERERERERERERERERERZ0OMzMYWNkcGOFi2+hHkiIiwiqIiIiIiIiIiIiIiIiIiIiIiIiIiIiIiIiIiIiIiIiIiIiIiIv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64" name="Picture 16" descr="http://thecoexistcafe.com/wp-content/uploads/2012/02/NASA-Goddar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36" y="3733800"/>
            <a:ext cx="1547448" cy="128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www.marylandersformarriageequality.org/wp-content/uploads/Tows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115" y="5562600"/>
            <a:ext cx="1706293" cy="104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238228" y="4191000"/>
            <a:ext cx="1092708" cy="1676400"/>
            <a:chOff x="5238226" y="3810000"/>
            <a:chExt cx="1092708" cy="1676400"/>
          </a:xfrm>
        </p:grpSpPr>
        <p:pic>
          <p:nvPicPr>
            <p:cNvPr id="2068" name="Picture 20" descr="http://www.vanishingtattoo.com/tds/images/military/military_large/us_army_00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226" y="3810000"/>
              <a:ext cx="1092708" cy="1446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408060" y="5232484"/>
              <a:ext cx="92287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>
                  <a:latin typeface="Calibri" pitchFamily="34" charset="0"/>
                </a:rPr>
                <a:t>Ft. Detrick</a:t>
              </a:r>
              <a:endParaRPr lang="en-US" sz="1050" dirty="0">
                <a:latin typeface="Calibri" pitchFamily="34" charset="0"/>
              </a:endParaRPr>
            </a:p>
          </p:txBody>
        </p:sp>
      </p:grpSp>
      <p:pic>
        <p:nvPicPr>
          <p:cNvPr id="2070" name="Picture 22" descr="http://win.niddk.nih.gov/images/logo_nih_lrg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1" y="3886200"/>
            <a:ext cx="1433775" cy="14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420560" y="5319975"/>
            <a:ext cx="961440" cy="1270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://www.sph.umd.edu/KNES/faculty/jkshim/neuromechanics/News/UMD_log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524" y="5105400"/>
            <a:ext cx="1659360" cy="162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39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Industrial Permit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838200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Calibri" panose="020F0502020204030204" pitchFamily="34" charset="0"/>
              </a:rPr>
              <a:t>Stormwater</a:t>
            </a:r>
            <a:r>
              <a:rPr lang="en-US" sz="2000" dirty="0" smtClean="0">
                <a:latin typeface="Calibri" panose="020F0502020204030204" pitchFamily="34" charset="0"/>
              </a:rPr>
              <a:t> Pollution Prevention Plans</a:t>
            </a:r>
            <a:endParaRPr lang="en-US" sz="2000" dirty="0">
              <a:latin typeface="Calibri" panose="020F050202020403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11719" t="13542" r="11719" b="17708"/>
          <a:stretch>
            <a:fillRect/>
          </a:stretch>
        </p:blipFill>
        <p:spPr bwMode="auto">
          <a:xfrm>
            <a:off x="31102" y="1238310"/>
            <a:ext cx="8344783" cy="5619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078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Industrial Permit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1" y="1314510"/>
            <a:ext cx="8325221" cy="531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838200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Calibri" panose="020F0502020204030204" pitchFamily="34" charset="0"/>
              </a:rPr>
              <a:t>Stormwater</a:t>
            </a:r>
            <a:r>
              <a:rPr lang="en-US" sz="2000" dirty="0" smtClean="0">
                <a:latin typeface="Calibri" panose="020F0502020204030204" pitchFamily="34" charset="0"/>
              </a:rPr>
              <a:t> Pollution Prevention Plans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05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:\Staff Members\Amanda Matheny\Frog Photos\American Bullfro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62000"/>
            <a:ext cx="6189623" cy="41148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 bwMode="auto">
          <a:xfrm>
            <a:off x="152400" y="1219200"/>
            <a:ext cx="2173291" cy="937955"/>
          </a:xfrm>
          <a:prstGeom prst="wedgeRoundRectCallout">
            <a:avLst>
              <a:gd name="adj1" fmla="val 121450"/>
              <a:gd name="adj2" fmla="val 258469"/>
              <a:gd name="adj3" fmla="val 16667"/>
            </a:avLst>
          </a:prstGeom>
          <a:solidFill>
            <a:schemeClr val="bg2">
              <a:lumMod val="50000"/>
            </a:schemeClr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0167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6" y="-76200"/>
            <a:ext cx="8458200" cy="1371600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n-US" sz="900" b="1" dirty="0" smtClean="0"/>
          </a:p>
          <a:p>
            <a:pPr marL="114300" indent="0">
              <a:buNone/>
            </a:pPr>
            <a:r>
              <a:rPr lang="en-US" sz="3200" b="1" dirty="0" smtClean="0">
                <a:solidFill>
                  <a:srgbClr val="006837"/>
                </a:solidFill>
                <a:latin typeface="Calibri" pitchFamily="34" charset="0"/>
              </a:rPr>
              <a:t>National Pollutant Discharge Elimination System</a:t>
            </a:r>
            <a:endParaRPr lang="en-US" sz="3200" b="1" dirty="0">
              <a:solidFill>
                <a:srgbClr val="006837"/>
              </a:solidFill>
              <a:latin typeface="Calibri" pitchFamily="34" charset="0"/>
            </a:endParaRPr>
          </a:p>
          <a:p>
            <a:pPr marL="114300" indent="0" algn="ctr">
              <a:buNone/>
            </a:pPr>
            <a:endParaRPr lang="en-US" sz="2000" dirty="0" smtClean="0"/>
          </a:p>
          <a:p>
            <a:pPr marL="114300" indent="0" algn="ctr">
              <a:buNone/>
            </a:pPr>
            <a:endParaRPr lang="en-US" sz="2000" dirty="0" smtClean="0"/>
          </a:p>
          <a:p>
            <a:pPr lvl="1"/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234016"/>
              </p:ext>
            </p:extLst>
          </p:nvPr>
        </p:nvGraphicFramePr>
        <p:xfrm>
          <a:off x="228600" y="914400"/>
          <a:ext cx="8115299" cy="22919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29000"/>
                <a:gridCol w="3352800"/>
                <a:gridCol w="1333499"/>
              </a:tblGrid>
              <a:tr h="32675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Entity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Type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Permit Type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7170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</a:rPr>
                        <a:t>Montgomery County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Calibri" pitchFamily="34" charset="0"/>
                        </a:rPr>
                        <a:t>Phase I </a:t>
                      </a:r>
                      <a:r>
                        <a:rPr lang="en-US" dirty="0" smtClean="0">
                          <a:latin typeface="Calibri" pitchFamily="34" charset="0"/>
                        </a:rPr>
                        <a:t>– Large Jurisdiction MS4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itchFamily="34" charset="0"/>
                        </a:rPr>
                        <a:t>Individual 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26758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</a:rPr>
                        <a:t>City</a:t>
                      </a:r>
                      <a:r>
                        <a:rPr lang="en-US" baseline="0" dirty="0" smtClean="0">
                          <a:latin typeface="Calibri" pitchFamily="34" charset="0"/>
                        </a:rPr>
                        <a:t> of Rockville, Gaithersburg etc. 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Calibri" pitchFamily="34" charset="0"/>
                        </a:rPr>
                        <a:t>Phase II </a:t>
                      </a:r>
                      <a:r>
                        <a:rPr lang="en-US" dirty="0" smtClean="0">
                          <a:latin typeface="Calibri" pitchFamily="34" charset="0"/>
                        </a:rPr>
                        <a:t>– Small Municipality MS4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itchFamily="34" charset="0"/>
                        </a:rPr>
                        <a:t>General 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466514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Montgomery Parks (M-NCPPC)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Phase II  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- State and Federal Small MS4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Agencies</a:t>
                      </a:r>
                      <a:endParaRPr lang="en-US" b="1" baseline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b="1" baseline="0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Industrial Site Permits </a:t>
                      </a:r>
                      <a:r>
                        <a:rPr lang="en-US" b="0" baseline="0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(Maintenance Yards)</a:t>
                      </a:r>
                      <a:endParaRPr lang="en-US" b="1" dirty="0" smtClean="0">
                        <a:solidFill>
                          <a:srgbClr val="C00000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General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AutoShape 6" descr="data:image/jpeg;base64,/9j/4AAQSkZJRgABAQAAAQABAAD/2wCEAAkGBhQSEBUUEBQVFRUUFhcYFRYXFB0dHBUZFRgYGB0cHh4eHCYfFxkjGxgfIDEgIycpLC0tGx41NTAqNSYrLCkBCQoKDgwOGg8PGiwlHyUyKjMvLCwsLywvLykuKSksLC0sKi8tLCwsKiwsLCwtNC8sLCksLCwsLC8sLCwpLCwsLP/AABEIAJYBUAMBIgACEQEDEQH/xAAcAAACAgMBAQAAAAAAAAAAAAAABgUHAQMECAL/xABREAACAQMCAwQEBwwGCAUFAAABAgMABBESIQUGMQcTQVEUImFxFRcyNYGR0iNCUlNUcnN0k6GxsjOSs9HT4RY0RGKDo8HDJEOChKI2Y3XC8P/EABoBAQADAQEBAAAAAAAAAAAAAAABAgMEBQb/xAA0EQABBAAEAgcHBAMBAAAAAAABAAIDEQQSITFBURMUYXGBkfAFFSIyscHRM0Kh4TRSgjX/2gAMAwEAAhEDEQA/AJ3tW7RpLeT0SzbQ+kGWQdV1bhF8jjcnyIx7KdmuXdtTuzN+EzEn6yc1M89SFuJ3ZP4+QfQpwP3CuvkbkU8S78LKIzCqEZXIZn14B39Uer13619hh2RYWAPOmgs968t5dI8hd/I3abPZyKlw7y2xOGDEs0f+8hO+B+D0PhvV+2d2ksayRsGRwGVgcgg9CK8qcR4dJBK8UylJEOGU+H94PUHxp47LO0AWcno9yx9HkPqsTtCx8fYjePkRnzrj9oYFsjemiGvZxWsMxByuV80VhWyMjxrNfNrvWDVCdr1/InFHCSSKO7i2WRgPknwBxV9mvPvbH86v+ii/lNer7JAM+vI/Zc+J+RdPY/fSPxRQ8kjDupdmkYjoPAmmjt0unSK17t3TMkmdLFc+qvkRmlDsZ+dV/RS/wWmrt8/obX9JJ/KtdszR7wYK4flYtJ6EpB5I4lK3ErQNLKQZ4wQZGIIz4gnevSZOBvXmTkX5ztP08f8AGrt7V+LGDhcpQ4aXTED5CQ+t/wDANWXtOLNOxjeP5VsO6mElJPOnbI5douHEKikgzkZL/mA7Kv8AvEEn2VXd1zFdSHMlzOx9sz/34FR5qxuUuxt7q3WeebuRIA0ahNRKnoxyRjPUDyx7q9PJhsGwZgB4WSue5JTokP4Wn/HTftX+1R8LT/jpv2r/AGqtf4gk/LH/AGI+1R8QSflj/sR9qs/eGD9D+lfoZfRVUfC0/wCOm/av9qj4Wn/HTftX+1Vr/EEn5Y/7Efbo+IJPyx/2I+1T3hg/Q/pOhl9FVR8LT/jpv2r/AGqPhaf8dN+1f7VWv8QSflj/ALEfbo+IJPyx/wBiPtU94YP0P6ToZfRVUfC0/wCOm/av9qj4Wn/HTftX+1TN2hcgLwzudMzS993mcoF093o8ic51/upa4Jw/v7mGEtpEsiIWAzp1sFzjx612RvhkZ0jRp3LJwcDlO6x8LTfjpv2r/ao+Fp/x037V/tVa/wAQSflj/sR9uj4gk/LH/Yj7dcfvDB+h/S16GX0VG9iF7I97MHkdwINgzs2/eJ5mrrpJ5H7M14bM8qztLrj0YMYXHrBs5DHyp2r5/GyslmLo9tF2RNLW05FFFFca1RRRRREUUUURFFFFERRRRREUUUURFFFFERRRRRF5f52+c7z9Yl/nNP8A2BfLvPzYP4zUgc7fOd5+sS/zmn/sC+Xefmwfxmr6vGf4Xg36hebF+t5pu7ReQF4hFrjwtzGPubdA466G9nkfA+wmvPlzbNG7RyKVdCVZSMFSOoNetcVXXat2fG7T0m2Ud/GPXUDeZB097r4eYOPKvN9m47oj0bz8PDs/pdE8OYZhul3sr7Se6K2d433M7QSE/IPgjH8HyPh06Yxc4NeRSPCrh7Ku0rVps7xvW2WCUn5XkjH8LwU+PTrjO/tLAbzRDvH3VIJv2uVsmvPvbH87P+ii/lNegq8+9sfzs/6KL+U1y+yP1/ArTE/IvrsZ+dV/RS/wWmrt8/obX9JJ/KtKvYz86r+il/gtNXb5/Q2v6ST+Va7pv/RZ3flZN/QKrnkX5ztP08f8aujtd4Y03CpNAyYmSXHsQ4b6lYn6KpfkX5ztP08f8a9NOgIwRkEYIPiDWXtSQx4hjxw/KthxbCF5IzVv8odskEVtHDdpIrRIqB0UMrhBgHGQVbA36ioznnsglidpeHqZIiSTEPlx+xfw18vEe3rVazxMjFZAUYdVYEEfQd69EjD49g1/IWAzwlX18dfD/Ob9l/nR8dfD/Ob9l/nVBah5j66NQ8x9dY+6cP2+at1l6v346+H+c37L/Oj46+H+c37L/OqC1DzH10Bh5090Yft806y9eneX+eLO92t5gXxkxsCr/wBU4JHtGanq8kQzMjB0YqynKspwVI6EEdDXo3s55rN/ZK8mO9jPdy48WABDY8NQIPvz5V5WO9n9XGdhsfRdMM2fQ7pL7fv9j/8Acf8AZquuTfnG0/WIf7RasXt+/wBj/wCP/wBmq55N+cbT9Yh/tFr1sD/heDvqVzTfq+S9SUUUV8ovRRRRRREUUUURFFFFERRRRREUUUURFFFFERRRRREUUUURFFFFEXl/nb5zvP1iX+c0/wDYF8u8/Ng/jNSBzt853n6xL/Oaf+wL5d5+bB/Gavq8Z/heDfqF5sX63mrhoxRRXyi9JVN2rdm2vVeWa+t1njUfK85FH4XmPHr1zmnQa9d4ql+1Xs27oteWa/czkzRgfIPi6j8HzHh16Zx9B7Nx+0Mh7j9lxTw/uapzsu7SfSAtrdt93UYjc/8AnAeB/wDuAf1h7c0kdsfzq/6KL+U0lRyFWDKSGBBBBwQRuCD4HNdPE+Ky3MhluHMjkAFjjOFGB0AFehHgRFiOlZsRt2rF0xczKU3djPzqv6KX+C019vn9Da/pJP5RUF2IcKZ7158epFGVJ8C0hGB/VBP1edPva5wBrrh5MS6ngcSgDqVAKsB5nS2cf7tefiZGtx7SeFff8rZgJhKpfkdgOJ2mdv8AxEf72xXp0V5HVyCCDgjBBHh4gimmDtR4kgwLpjj8JEY/WVyfprq9oYF+JcHMI05rOGYMBBXo/Fa5LdW+Uob3gH+NeePjY4l+Uf8AKj+xR8bHEvyj/lR/Yrzfc8/MeZ/C36yxehPQI/xaf1B/dR8Hx/i0/qD+6vPfxscS/KP+VH9ij42OJflH/Kj+xU+6cR/sPM/hOss5L0J6BH+LT+oP7q03XB4JEZJIo2VhggoNx9VUD8bHEvyj/lR/YrVddp/EZEKNcsAwwdKIpx7Cqgj6DUj2TiL+YeZ/CdZZyUNzBZJDdzxRNqSOV1Q5zsrEDfxx0z7Ks3sCc/8AjB979xP0nvf+gFVDmr67F+AtBYmVxhrl9YB/AUaVP07t7iK9L2m4MwuUnU0FzwC5LCgu37/Y/wD3H/ZqueTfnG0/WIf7Rasbt+/2P/j/APZqueTfnG0/WIf7RajA/wCF4O+pUzfq+S9SUUUV8ovRRRRRREUUUURFFFFERRRRREUUUURFFFFERRRRREUUUURFFFFEVO8w9jd1cXc8ySwBZZXdQxfIDEnfCEZpm7MuQ5uHNOZnjfvRGF0FttBkznUo/CH76e6K7JMdNJH0Tjp3clkIWh2bis0VjNZrjWqKwyA9fGjNGaIq15m7FIJnMlo/o5O5TTqjz7BkFPcMjyAqH4d2DvqHpFyunxESHJ+lth9Rq345lYZUgjpsc7j3V913N9oYhjcocsTCwm6XBwPgcNpCsNumhF+sk9WJ6lj5134rNFcRJcbK22Vec2djsF1IZbdvR5GyWATUjE+OnI0n3bHypRfsJu87T25Ht1j92g/xq8aMV3R+0MRGModp2rF0DHG6VG/EVefjrf65P8Oj4irz8db/AFyf4dXfLIFUsxAABJJOAANySfAVoseKRTZ7mWOTT10OGxnpnBOK196Yne/4VersVL/EVefjrf65P8Oj4irz8db/AFyf4dXlWM1HvXE8x5J1dio74irz8db/AFyf4dHxFXn463+uT/Dq8qKe9cTzHknV2Kq+Wuw+ONw97IJsbiJAQhP+8Tuw9mB7fKrSRABgbAdBX1WM1xzYiSY3IbWrWNYKCRu0zkWbiXcdy8ad13mrWW3193jGFP4BpV4D2M3UF1BM0sBWKWNyAXyQjBiBlMZ2q4JJlXGogZOBk4yT4e+vutY8dNHH0bTp3KromudmO6yKKKK41qiisZrNERRRRREUUUURFFfMkgUEsQABkknAAHiT4CuTh3GoLjV6PNHLo+V3bq2nPTOCcdKmjVpa7aKKKhEUUUURFFFFERRRRREUUUURedL7ne8t+Iyus8rLHcS4jeVyhUSMNJUnAGNtht4dKtTmDmpbngc11aOyHu+qsQ8bhlBUkbhhn/r0NVvy5wmO645cQzDUkj3gI8Ru+CPJgdwfMVHcXhueFPdWT+tFcJgHoHXOUkXyYY0ke8eANfSywRSvY1opwAPeOK4Gvc0EnY2rI7FuKSzW1wZ5ZJSswAMkjMQNAOAWJwKbU51si5QXUBZQSR3q7adzvnBwPKqW4JfyRcAve7JGu5jRiPBGVc+7PT6a38F5KtJeCy3ckxEyCQj1wFRkzpQr4l8D2+sMe3mnwkbpHveaGahQV2SODQByVs8b5zgSynnt5oJDGp0/dAVMmCVU4bqcdM5NLnKPPPwlaXMd1LDbysJETQxVghiJLgM5J07nIx0pI5P4Wk/BeI95n7kyyrg49aONiM+Y36V0dm3LkUlneXbau9gSdEw3q4e3YHIxufWPjUHCRRxvBOoIo+SnpHOcO0J27J+Xo7SOcR3cVzrZMiE5VMBsE77Mw/gOtMd5zxYxOUkuoVcHBHeDY+Rx0+mqX5R4hJDwfiTQkhi1smodVV2ZWI8tiRn21Ichch2d3YSzXEpV1ZxkOFEIUAhiCN85zvtj6aT4Rud8krjVgaDXYIyQ0A0K6xxOIxd8JEMWnV3gYadI8dXTHtqPm50slTWbqDTq06u9U+tgHGx64IP01S/IPEJPQ+Jw6iYvQ5JMeAf5OR5agd/zR5V09nfJEF5ZXc1xqLR5WPDEaSI9ecDqckddtqzdgGR5jI40CNhzVhMXVQV3cO4rFcRiSCRJEP3yMCMjw26H2VHrzrZGXuhdQa84094Ovlnpn2ZqkOV+JSRcH4j3RI1NaqSM+qJC6sR5EjC5qW5L5EsrnhklxPMVkUyZIcBYdA9XK+OR62/gdqOwEceYvcaBoUOy9UEzjVBWjxjjkFxY3Yt5opdNvKW0OG05jfGcHbOD9VJPYD/RXf58X8r1A9ln+qcV/VB/JPU/2Bf0V3+fF/K9aSQiCCaMG6Lfsqtfne096sLm2ZksLpkJVlglKspwQQhIII3B9tV92McekdLx7ueR1iEJ1SyswQfdtRyxOkbDPup+5z+brv8AV5v5GqoOzf5t4v8Aq6/yT1hh2B2FffNv1V5CRIPFW7LzpZKms3UGjOnIlU+tjONjucHNSHDuKxXEYkgkSRDtqRgRkeG3Q+yqQ7OuSbe8s7uWcMWjyseGI0kR69W3U5I67bV2dlVvJLw7iUcT6GeNApLYClo5BnP3uQMZ/uqZsFGwOyuNtIBsaao2VxqxurQk57sFco13AGBwR3g2Pv6D66Ve0PtMksbiOK27iTKZk1ZJQkggeq4xlTneq4tITw11XiXDhIC4ZWZmU+pjZGUmNwNjjxzvsdpXthso/S4Z49X/AIuJZGyfIIi4H3vqgfTXRHgomzNB1aQddKNdyoZXFpPFNfaRwu34iLeReIW8SqZFGuQFG3XUy4Py12H0jceOzn3tEk4cYIbUwzHuvuhkyzDAXSTpcY1A5360o9rPLsVjFaQwatAFw3rtk5Yx53wPKsdsXC0jltplzqmgGvJ2+5KirgeGxq0EDH9E1xtpzUKVXPIzEb6K4hzbaCNXa5gCtkBjKoBKgagDncjIyPDIrrveMwworzSxxoxAVncKGJGRgk4OwzVLdqvLkVlbWcUGrSTcP6xycuIc74G21Tva5Op4TZYIOp4yPaO4fcezcfWK4xg2O6MtJpxI8lr0pF3wUx2idpDWaQNZmCXvg7esS3qjGlhpcbE6hn2U18L5jhlthP30WkKveMHGlGKqSCc+rjV0J8RVIc72KjhvC5hnW1uyHfbShDDbzy5/dWztB4WLK1tIIC4imVrh9TZ1SlIl8hsoGw8NRro6lE9jGg0SXa9yp0rgSe5XNY86WUziOG5hdzsFDjLe7Pyj7qms1QXFuS7p4YtHD4bfTjEwulzJt4lpME/fZG4xttV1ctSSmzgNxjve6TvMMGywGCcqSDnrkHxrhxOHZGA5jr7LH2W0by40Qu27vUiQvK6oi9WZgAPeTtUXY87WUziOK6hZzsFDjJPsz1Puqre3G+dryCBmKxCNXHlqd2UsR4lQo/f51zdovItnZWkMttKzO7AYMgbvVKk6xjpjA3G2/ureHBMc1mdxt+1D6qjpSCaGyY+3PjWmCK3SQAu+qVA25QD1dQ66S2/llfZUp2TcFtYYe8tp+9llhgNwmtT3bYZsYAyu7MMH8H31W/OMRl4dw+7lLGaRXiYk/KSFmCt+cQdz41a3ZpypDa2qTRa9d1BA8mpsjOjVsMbDLn91bTtEWDDLN2fEg+qVWEultONFFFeKupFFFFERRRRREUUUURFFFFESVwTsyS24g14JnZmaVtBVQB3xJO/XbNSnOPJcXEYRHKSrIcpIoGpfMb9QR1HuPhW/jfOVpZkLczpGxGQu7Njz0qCce3FbuDc0W12D6NMkmNyAfWA8ypwwHtxXUXzkiU3psaWYDPlUJy92bQ21pPau7TR3By2oAEbAbY6EYyD4GlpOwWHWxN1IUIOle7UMDg4JbOGxnPyRVp5rNG4yZpJDt90MTDwSXwLszS2s7q2WZ2F0MFioBT1SuwGx6+Nb+Wuz5LO0uLdZXcXGrLFQCupNGwGx86baKq7Eyuu3b6nvCkMaOCTuVezWGzhnhZzPHchQ6uoGyhh4fndfDApavOwSIuTFdOiE/JaIOQPLVqXP0g1a1YzVm42dri4O1O6gxMIqkqcL7OYLeymtoi2bhCskpwXOQR7gBk4WtnKfIqWNtNAkrOJiSWZQCuUCbY69M1p4n2ixQcQSxaKQu7RqHGnSO9xjxztnypuqJHzgfGTTte/tRrWXpwSXyx2YQ2kFxC7tPHchFcOoGAgbpjx9bOfDApfXsFh73JupDFn5Hdrqx5a84/8AjVqZoqW4ydpJDt90MTCNkk8s9mCWcdzGs7uLqLuySoGgYcZGOp9fx8q7uR+RU4asqpK0nelSdSgY0gjw99M+ajuY+OLZ2slw6syxgEhcZOWC7ZOPGoM8spLSbzV48lORrdeS3cX4eLi3lhJKiWNkLDqNYIz++lTl/svS1t7qFZ3YXcYRmKqCmA4yMdfl+PlU3yhzWnEIDNEjoodkw+M5UKc7EjHrVOVXpJYbjutdR2hKa74krcpciJYW80KSs4mJJYqAVygTbHXpmo3hHZRHBaXNsLiUrchAzAKpAjzt0IIOcEeVPdYzTrMlk3vRPeNkyN5KsLXsNTWvpF3JLEnSPRp2/ByXbAPjpAqe5w7NY794WMrRCFNCqqgjGQR16YxinKjNXOMmLg4u1CgRNqqSjzx2eJxIxF5nj7oOBpUHOvT5/m1r5x7Nk4gIdczx9yhQaVB1Z07nPT5NOVGao3Eyty5TtdeO6ksab0S9zbyVDxCBYpiymM5jkXGVOMHrsQfEewUlW3YMmod7du6D71Ygpx5ai7Y+gU486c8R8NWNpY3fvSwGjTtpAO+SPOp2wuxLFHIoIEiK4B6gMA2/t3rZk+IhjBaaadlUsY52u6V+bOzeK9hgiEjQpbgqgRQdiqqBv5BRXbzDyNBeWscE2rMQAjkXAZSFC58iCBuPd5CurinONnbSd3cXEcb4B0scHB6GtNrz7YSOscd1EzuwVVDbsScAD25qgfPTSLoajT7qSGapOg7D1LILi8lliT5MenGB5Al2Cj80CrLtbVY0VEAVUUKqjooUYAHsArZms1nLPJNWc3SlrGt2S7zhyPBxFFE2VdM6JF+Uueo32ZTjofoxSbY9g0SuDNcvIg+9WMISPItqbb3AVaeaUrLtGhk4k1gIpBIryLrOnTmNWY+Od9PlW0E+IDS2Mmhr3BVexhNuWebOzuK9hghDmBLfOgIoIwQFxv0AApi4Tw8QQRQglhFGkYJ6kIoXP04rrozXO6V7mhhOgVw0A2iiisZrNWWaKwTSlZdo0UnEjYCOQSB5F1nTpzGpY+Od9PlV2RufeUbanuUFwG6bqKKM1RSiijNGaIiiiiiLzXxSeP4YmPElkZPSJe8VDhsAkJjceqBp6EbdKs3lGfhlpb3d1w9mk0prkjZvuiLGCdI1AEKTnc5ycb7VD8Y5+4VdySre2rNoZkjmRcs6rtnUCrJv0ByOnTpUH2N2bPxNmjDdykcmvVv6rnCq3gSTg/8ApNfRzB0kBLwW5QNOBXC0hr9KN+a+OzrnpoL4iYzSi4ZYkBlJCGSVcHDHwB8KdeP9tcEE7RRRNMEJVnDhRkdQuQdWPPb/AK0sdjkAa9uxgZ7ptJI+Se8GCPLFcPZ1zDBwy4uUv42EmAmoJqKFC2pfMBsg56bCongifI85LIA0B3v8I1zg0a7qwuWe1iG9u1t4oZF16iHZlxhVLbgZ8q4rvtrhjlliNvKWjZ0XDKdbI2nA8gdzn2Undn16k3MIlhTu45GuGRNvVUo5Gw2HuHSu3s4iB5guSRnSbor7D3oGffgkfTWUmEhjc4lpoNBq+Oqs2R5A14px5L7VYr+fuDE0MhBKZcMG07kZwCCBvjHga5+aO2OC1naGOJp2jJWRg4VQw6qDgliDsdgKVeFKBzW2Bj7vN09sLE/vqJ5V4lHwzi0pv4ySpkXVp1FGZgQ4HiCviPBqnqcOckNJ+EENvn2p0rqq+O6zNzEl9x61uI1ZQ0tsNLYyCpUHcbEZ8f4VYvN/a5BZTGFI2mkT+kwwVUJ3xnBy3mMbeedqrmXjEN1zBDNbIUja4g6rgsQygsQOhJ/z3r7gu04fx6WS+jLKJZmzpyR3pLJIAflbH95xuK3kw7HluZp0Zo29e5Ua8i6O53T1wjtohuJ4YVglDTOiEllwjO2n/wBQGxztXTxjtcgtryS2likxEcNICCPkaxgdd8gUhX/H4Lzj9rNaoVTvoFJK6S7CTdiPDYgb77Vvu7JJeaSkihkNwCVIyDphDAEeIyBtXP1OEOtzSPhJq9btX6R1b8aTzw/tat3s5bqRHjWOXulTUGaRioYAYwBsfPbB3pM5m7X472zntzA8ZkUBG7wMMh1bcYGNgdxmpjtx4SfRoJIkAjjkbvNIxguqhWOPzSufaB41AcU55sn4IlokJEwSNQNAAR0K6pA2epwT5nO9MNBE4NlYwmzz+Wke91lpPDzTF2WcbjtOCzTzkhEnfOBkklYgAB4kk4ru4J2svczRolhNolk0LJqyB5k+pp2AJPreBpW5be2/0dlW9Z0R7sqpQZYPiMggH5WMEkeQPjUFw3jUtldwx8NvGuY2ZMIEdVYu2ChjbbUfMefWruwzJXSkj4rNXYHmOPeoDy0N5L0UDSVzv2nw8PkWIRmaUjUyhgoQHpk4O564x094y6VR/MU62XMZnvIy8TMJF2z6pjCBgDsdDDp7PdXmYKFsrzmF0Ca59i6JXFo0TDD27wNoHo0upsBhrXCknHXxHQ9BUzzT2pRWN36PLFI3qoxdSMAPnw6nGKq3tA5jgvb+OS1QhQEVmK6TIwcnOOuwIGTv+6prtEiDcxQhhkFrUEHxBfcV6XUoczLaRYcSL5UsOldR14hMXD+2+F7hY5beSJGYASFwSuo4BZcDA9xOPbU/zt2jQ8O0oytLKw1CNSBhc4yzH5IJBxsScGkLt0Qem2xA3MRyfdIcVydpUZg43HPcRmSFu5cL4OsYUOu+2QR0PmPOqMwkMpjcBQIJq9yO1S6RzbHcuHtC7QE4lDCFiaJ4ncsCwYEMqgYIxvt0I+urz5b/ANStv0EX9mtUh2o832t8YfRUOYw2tymkkMBhfMgEE+Xl41d/Lf8AqVt+gi/s1rPHNDcPGA3LqdCpiNvOt7JE7X+T4TBNfEyd8qxKBqGjGtV6ac5wx8aXuzTli0NqeIXTuhtZy2QwC4iEbjI0kk5OMA77U+9rfzRce+L+1Sq94FYyS8s3SxAki51kDqVTuWb37DP0Vph3udhcpdXxAeCq8AS3XBMjdtYIZ4rGd4EOGlzgD34Uqp9hamuLn61Ngb3WRENiCPXD9NGn8PPh0xvnG9Uzy9Pb+hMJuJXUB9cG2jVirhvwQCFbUDvnHt2rp4jwRfgUyWbTyQi7DuZYwmMRmPUArHKgkAn+41aTBQ5g2iNQL1189PJGyvq08cD7ZUubqOBbZ1WVwgcyA4JzjIC48OmaSH46lnzDPPIGZUmuPVXqxZHVQPeWApw7N+ebIWttaaWWfUE093kM5JPeaum/XfcUv8EiB5qfUAcT3BGfMRyEH3g71MbGRulGQgBp479vijiXBuvFN/Kfa7FeXIt3haF3yEJcMCwBOk7AqcA1jjHbDDbXU1u0ErNESoKlfXYAYAHUZz1/jSlxtAOak0jH3e3O3m0SZ+uurgMYPNU+RnDTEew92N/fvWRw0F58umTNV8e9WD3bXxpM/J3axFfXHo7wtC7A6MuGDFQSVOwKtgE9PA18819sFvaTNDHG07ocPhgqqfFdRByw8cDA86UY0xzZsMfdyfrtyT+81Ect3ycM4vIeIRsSpkXVpyVZmBEoB6gjO43w1X6nCXZg0/KCG3uT2qvSuqr41asnlLtat72UQsjQyN8gMwZXPkGAGG9hG/7qTeA//VT/AKa5/spKiry6XiPHY3sIyoMkRzpwfuZBeQgfJ2H7h4mpPgak80yYOPu11g+X3KStBAyLPlFWwkjkozl1XzTXzN2zW9tM0UUbTshKuwYKoI6gHBLEHbpj2mu7k7tUt7+QQlWhlOSqsQwfG5CsMb4GcEDocZqsOReKx8L4jJ8IRsGVWjzp1GNtQOrHkwHyh4HyNb+Hyi+5gSWyjKR99HIfVxhYwut2A2XUQdvNh4mqvwMIaRlNAXnvQlSJXaG+Oye+Z+2SC1uDDFE05QlZGDhVDDqo2Oojx6D31ng3bDFdXKQQ28uqTZSzKBkIWx4+Ixn6aROSePR8L4hci/jbXumoLqZCGJO2c6XGDkezwNfPLnE47jmOOaFO7jknZlXAGPuTDJA2BYgt9NDgogHDIdG3mvQmk6V1jXjsrK5V7T4ry6a2MUkMgDYDkbsh9ZdujAZP0GvnivahHFf+hRQSTSalTKsoGtsbb/g53Phv5UndrHBHsr2LiFt6utwWIHyZlGc48Q6jcexvOuvsX5bMkknEJ8kkssRPUsxzI/79Ofa9YHD4cRdY/bW1/uVs782Tj9lYXE+SbK4fXPbRO56tpwT7yuC301IcN4TDbpot40iTrpRQBnzOOp9prn4Lx5LkziMMPR53gfUAMvHjJGCcrv4491Y4jzAkNxbwOGL3RdYyAMAxqGOrfbY+Ga8wmQ/Ab7l0DLutvD+X7eBi8EEUbMMMyRhSRnO5A333rn4pylaXLiS4t4pHH3zLuceB/CHsOamKWOM89JDO0EUFxdSRgGUQR6u6DbjUcjcjfFGdI53wk364ocoGqlLblq1jl72O3hSTf11jUNuMHcDO42r7tOX7eKQyxQRJI2dTqgDHUcnJAycnevnl/mCK8gE0BJUkggjDIy9VYeDCpKquLwSHEqQBwUcnL1sJu/EEQmJJ73uxryRgnVjPTatXF+VrW6INzBHIy7BmXcDyyN8eyjmXmKOygM0yuyhlXCAFsucDYkfxqFHadbqwFzDdWoY4Dz25VMnw1AnH01oxkzvjbaqS0aFTMfKVmro62sAaPToYRLlNPTBxtitnGOWba6A9Jhjl0/JLLuPceoHszUhFIGAKkEEAgg5BB3BB8RX3WfSOu7Nq1BREPKNmjIyWsAaLHdsIlymkkjBxkHJJz5mt3+j1v33f9xF32c973Y15xpzqxnONqkaKGRx4lKC1zQK6lXUMrDDKRkEHqCDsRULb8h2CatNpB64w2YwcjOcYOcDboKnqKgPc3YoQCowcs2oiMIt4e6J1GPu106jtnGMZ261p4VydZ2z67e3iR/wgu49xOSPoqYJoDA7ipzuqrPmmUckVH8X5et7pQLmFJQvydS5K564PUZx4VI0VUEg2EItQq8l2ICj0S3wgwuYlON8+I8zmum55etpJRNJBE8o04kaMFhpOVwSM7HpUjRVjI88T5plHJR3EeX7e4YNcQRSsowpeNWIGc7EjbetnE+DQ3Cd3cRJInXDqDg+Y8j7RXbWAwPQ1Ac4VrslBQkfI9iqBBaQaQSQDGDuRjO+STjapmKIKoVQAqgAADAAGwA8hivuijnud8xtAANlz31hHMhjmRZEbGVdQQcHIyDsdxmvjh3CooEKQRpEpOSqKFGTgZwPHYfVUJzbx24iltoLJImluWkAaYtoQRKHJIXc7H91MFoX7te90h9I16c6dWBqxnfTnOM1YtcGgk6Hh/CjS1DXPIdhJJ3j2kJYnJOgDJ8yBsfpFTKWqKmhVUIBpCgAKBjGMdMY8Ki+YubILIL37Es+0cSKWkkPkqjr7zge2oU9pixkG6s723jJwJZIfVGemrBJWtAyaRoOpHD+lFtBUxa8k2UUwmjtYVkByGCY0nzA6KfaBXXHy9bLN36wRCYkkyCMa8sME6sZyQa71NfVZGR53JVqCjpOXrZpu/aCIzAgiUxrrBUYB1YzkAV9RcBt1mM6wxiZs5kCDWc7HLYyc130VGd3NKCjv9Hrbvu/7iLvs573uxrzjTnVjOcbV88X5atrrHpMEcuOhZQSPceoHszUnRmmd13aUFHcJ5et7UEW0McWeulQCfeep+miLl62WYzrBEJiSTIIxrJYEE6sZ3BqRopndqbSgori/K9rdEG5gjkI6My+sB5auuPZmt3CuBQWy6baFIgeuhQM+89T9Nd9FM7qy3olDdU1zXc3sN2TfWEF7EMiKQW/Vc+rllDEEDYqwx1x51ns95bubjifp9xAYI11MqlCgJKd2qop30qp6+wVcWKzXb14iMsa0AkVeu3dssui1slUv2jvccS4lHaQJIIom0ByjadbfLcnGCqjb6Gx1q3eE8MS3gjhiGEjUKv0eJ9pO59prrxWaxlxBkY2MCgPrzV2sok80m9nXy+Jf/krj/wDSvnm7514T+kuf7Faj7XivwTd3a3ccno91O1xFOiF1DSD1kfTupGNvdWy2vW4nxK2ngjkW1sxK3eyIV755V0YQHcgDfP8AlndzT0hk/bR1/wCa87WYOmXj/asCkK6Sfht5c3CW73NtdMruYsGWBkXB9X79N87Hb2eLPHzDG161ppk7xYhKW0eppJAwG8W38v4Uuf6etaSzxcTRlIcm3eKFis0R+SBjPrjxyep8MVhC1+oDbsbcx2K7iOaZeX+NQXUIltWDISc4GCG6kMPBsnJ9+fHNSlI/I0Lww3t5NE0S3ErzrDp9dY1XOSo+/bc493nTTwPjCXVvHPGHVZBkB1ww3I3GT5edUmjyuOXb1orNNjVLPa583f8AHg/tBTbeWaSo0cqh0YEMrDIINKfa0hPDjpVmImhOFUk4DgnYV8XXaOZVKcPtLmaZtl1wskaE+Ls2MAf/AMRWwje+FuXmfD5VQkBxvs+6j+VOYF4fZ3qTFnjsrp4YQN2ZWI0IPM5OPp9lSDc8XcGiS/se4t5GVe8WYOYdZwDIoAwMnc+H7qiOMchSpwjQMz3HpAu5wpIMzZOtVI3+Sdsbkjbc4qJlh4bOqxWtteXE0jKGgeWdAgyNRkZiVUAeO+9dWSKQl1XrrXcNdxV6nVZ24aJ54zzhNHeG0trUzy90kqnvAqgMzqS5I9UDSMdclvDFffAOb3kuGtbyD0a4VO8Uaw6SpnBZWwOh6j/PETxDjy2XF5GkRzCbO3V5EQv3REk+nUAC2k7jOOoHnWmCX4U4ks8CyLbW8E0ffMhXvXnGnCg4JCjfPmPdnDom5dW0Ku+3zrw8VfMb38F22/PN1clpLCx762VmUSPMI2m07ExqR0z0z+7w+7DtE72wu7sQFfRXdRGz4LaAh9b1fUPrbjfGKieVeb4+H2q2V7HKk9vqRVWFn78aiVaMqMHOfEjeuCwWV+DcXLwvG8txcN3ZU5BZYtgPHByMjyrQwtsgt0sUbOov+fBVDjz5phl5hvLixuJDZKkbW5aHM41OHGDqGn1cIS+PcOp2ieX+cJbLg1q8lrqXVDDFplGZVcMdYAX1WyMBD1z1pydD8FkYOfRMYxvnuemPOkue1f4G4SuhsrcWZYaTkAFs5GNh76iPI4ZS0VmHPke1SbGt8FKS8/Xccy281hi4mGq3VJ1KsBnVrbHqaQMk7/R1qU4JzizJdemxC3ezwZQH1rpZC4YEddh091auNQk8ZsGCkgRXeWxsCVTGT4VGcS4LJcScZiQENNHbCMkYDMsJOM9OowffVMsTgLAFgG9f9q58lPxD12Lb/p5edz6V8HN6JjVq74d73f4zu8dMb4z08cb138e567k2fo8JuPTdXd6X0nZVZeoxg6xkkjABO+KQYPg4W4SS3vjeBdBtddxlpAMYBB06CfqHhTRc8MMVzwRFiaNY+/DJqL91mFfVL+ODtmtXxRh3y/7dl0CRxPHiqhxrfl9VL8D5sne6a1vLYQTd13semUOsig6SM4GCD/1+mG7Mry4M96HtwiNdTPI4lB0S+p9zwBlxj7/pUvexH4dt20nSLOYFsHGe8XbPTNfPIETK/ENSkZv5iMgjIIXcZ6j21kcojcQBqBz5ntVtcw8VP8c4zHaW7zzHCRjJwMk5OAAPEkkAe+leTna9jj9In4cUtgNTFZ1aWNPwmjwOg3I8Kku0Pg0lzYssA1SRvHKifjDEwbT9Iz9OKh+I9o8U1s8UENw11KjRi2MLhldwV9YkaQozuc+HhVIYw5oIbeuvYPXFS4670vjmvi8rX3DZbOEXAZJ3i+6hBJriGRkj1cJhsnrnFPdq7NGpddDFQWXOdJI3GfHB2zSNZcEe2l4NC2WMKXKuwBIBMI8fLJwPPFP1UnLaa1vC9f8AoqWXZv1oEjclW4uL6+vJfWkjuHtos/8AlRw4G3lqz19/madpIgwKsAQRggjIIPgR4ika8hm4ZezXMUTz2l0Q8yRjLwSDq4X75T1OP+gzvm7U4HGmziuLmY/JjWF1wf8AeZhhR5neryxvkIcwWKHhpx5KGuAFFSXMHNbQTJbWsJuLmRS4jDBVjjBxrdj8kZ2Hn9WdHCecJfSVtb+39GmkUtCRIHjl07kBgNmA3wf7qj+MXDWHFDeSxu9vcQJFI6KWMDxtkagN9BHiPGtL8SHE7+0a1R/R7R3lkndGUMxXSETUAWPnVhE3LtpXzdv030pQXG9/Bbpefrp5LpLWxEos5HWRjOFDKufkjTkucE43xt1zWqPtPkMcdz6Gy2TusZmaVdYLHSW0AfIDZXOd8eHSuzkuBg/FNSkar2YjKn1hoXceYpau7N/9FoECNqzFldJz/rGTtjPtrUMiJrKN2jc8RrxUEu3vmm7mTnGW3u4rWC27+SeNmT7oFAKnG+RsuASTUbbc+3ksklvFYZuoD92Vp1EaqcFSGx6xbOwx4da7OIwk8etW0nSLWcasHAJYePQGvrlyFhxfiZKkAi0wSDg4jbOD0P0VmGxhl5ReW+O+aufJSbJ34/ZbLbn+I8NN7IjJpJRohu3eq2jQOmSW6ew1xtzxdwaJb+x7i3dlBkWYO0Os4BkXAwMkAnw/dS18ASz8HuFSNmePiEs3d7gyKkm4XxyVJII8tq55o+GzKsdrbXtxPIQDA0s6aNxqMjMdKgb7774rYQRa6XqfAd9iu82qF7k7cb5ynjvfQ7W1E8hhEqkyhFALEHVkbAY653JA2619cS5xmSSO2gtu+u2iEksYkAjgB/CkI332G2/0itFlalePOQp0jh6KDg4yJemfE4rkvbs8O4pPczo5truOId8iFu5eFdOlguSFI3z5+41gGMJADbNX3nz/AICvZ3vipIc6SQW88vELZoGg0YCuHExkyFCHAycjBHhXG3PN3Bolv7HuLZ2UGRZg7Q6zgGRcDAyd/L37Vwc1X/wtYyiyildbeSGQEqyekaS2tUyAxIXx65Ix4Zgpo+GzKsdrbXtxPIVBt2lnTRuNRkZiVUDz33xWscLCPibreoHDQdunjaqXG9CrjBrNfEMYVQB0AAG+eg8/GvuvMXQsEUYrNFEWMUYoooiKyKKKIiiiiiIrGKKKIl2y+eLn9Utf7W5piAoorSTcdw+iq1GKzRRWasiiiiiIooooixis0UURFFFFERWMUUURZooooiKxiiiiIIoAoooizRRRREUUUURFYxRRRFmsEUUURAFGKKKIs0UUUR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AutoShape 8" descr="data:image/jpeg;base64,/9j/4AAQSkZJRgABAQAAAQABAAD/2wCEAAkGBhQSEBUUEBQVFRUUFhcYFRYXFB0dHBUZFRgYGB0cHh4eHCYfFxkjGxgfIDEgIycpLC0tGx41NTAqNSYrLCkBCQoKDgwOGg8PGiwlHyUyKjMvLCwsLywvLykuKSksLC0sKi8tLCwsKiwsLCwtNC8sLCksLCwsLC8sLCwpLCwsLP/AABEIAJYBUAMBIgACEQEDEQH/xAAcAAACAgMBAQAAAAAAAAAAAAAABgUHAQMECAL/xABREAACAQMCAwQEBwwGCAUFAAABAgMABBESIQUGMQcTQVEUImFxFRcyNYGR0iNCUlNUcnN0k6GxsjOSs9HT4RY0RGKDo8HDJEOChKI2Y3XC8P/EABoBAQADAQEBAAAAAAAAAAAAAAABAgMEBQb/xAA0EQABBAAEAgcHBAMBAAAAAAABAAIDEQQSITFBURMUYXGBkfAFFSIyscHRM0Kh4TRSgjX/2gAMAwEAAhEDEQA/AJ3tW7RpLeT0SzbQ+kGWQdV1bhF8jjcnyIx7KdmuXdtTuzN+EzEn6yc1M89SFuJ3ZP4+QfQpwP3CuvkbkU8S78LKIzCqEZXIZn14B39Uer13619hh2RYWAPOmgs968t5dI8hd/I3abPZyKlw7y2xOGDEs0f+8hO+B+D0PhvV+2d2ksayRsGRwGVgcgg9CK8qcR4dJBK8UylJEOGU+H94PUHxp47LO0AWcno9yx9HkPqsTtCx8fYjePkRnzrj9oYFsjemiGvZxWsMxByuV80VhWyMjxrNfNrvWDVCdr1/InFHCSSKO7i2WRgPknwBxV9mvPvbH86v+ii/lNer7JAM+vI/Zc+J+RdPY/fSPxRQ8kjDupdmkYjoPAmmjt0unSK17t3TMkmdLFc+qvkRmlDsZ+dV/RS/wWmrt8/obX9JJ/KtdszR7wYK4flYtJ6EpB5I4lK3ErQNLKQZ4wQZGIIz4gnevSZOBvXmTkX5ztP08f8AGrt7V+LGDhcpQ4aXTED5CQ+t/wDANWXtOLNOxjeP5VsO6mElJPOnbI5douHEKikgzkZL/mA7Kv8AvEEn2VXd1zFdSHMlzOx9sz/34FR5qxuUuxt7q3WeebuRIA0ahNRKnoxyRjPUDyx7q9PJhsGwZgB4WSue5JTokP4Wn/HTftX+1R8LT/jpv2r/AGqtf4gk/LH/AGI+1R8QSflj/sR9qs/eGD9D+lfoZfRVUfC0/wCOm/av9qj4Wn/HTftX+1Vr/EEn5Y/7Efbo+IJPyx/2I+1T3hg/Q/pOhl9FVR8LT/jpv2r/AGqPhaf8dN+1f7VWv8QSflj/ALEfbo+IJPyx/wBiPtU94YP0P6ToZfRVUfC0/wCOm/av9qj4Wn/HTftX+1TN2hcgLwzudMzS993mcoF093o8ic51/upa4Jw/v7mGEtpEsiIWAzp1sFzjx612RvhkZ0jRp3LJwcDlO6x8LTfjpv2r/ao+Fp/x037V/tVa/wAQSflj/sR9uj4gk/LH/Yj7dcfvDB+h/S16GX0VG9iF7I97MHkdwINgzs2/eJ5mrrpJ5H7M14bM8qztLrj0YMYXHrBs5DHyp2r5/GyslmLo9tF2RNLW05FFFFca1RRRRREUUUURFFFFERRRRREUUUURFFFFERRRRRF5f52+c7z9Yl/nNP8A2BfLvPzYP4zUgc7fOd5+sS/zmn/sC+Xefmwfxmr6vGf4Xg36hebF+t5pu7ReQF4hFrjwtzGPubdA466G9nkfA+wmvPlzbNG7RyKVdCVZSMFSOoNetcVXXat2fG7T0m2Ud/GPXUDeZB097r4eYOPKvN9m47oj0bz8PDs/pdE8OYZhul3sr7Se6K2d433M7QSE/IPgjH8HyPh06Yxc4NeRSPCrh7Ku0rVps7xvW2WCUn5XkjH8LwU+PTrjO/tLAbzRDvH3VIJv2uVsmvPvbH87P+ii/lNegq8+9sfzs/6KL+U1y+yP1/ArTE/IvrsZ+dV/RS/wWmrt8/obX9JJ/KtKvYz86r+il/gtNXb5/Q2v6ST+Va7pv/RZ3flZN/QKrnkX5ztP08f8aujtd4Y03CpNAyYmSXHsQ4b6lYn6KpfkX5ztP08f8a9NOgIwRkEYIPiDWXtSQx4hjxw/KthxbCF5IzVv8odskEVtHDdpIrRIqB0UMrhBgHGQVbA36ioznnsglidpeHqZIiSTEPlx+xfw18vEe3rVazxMjFZAUYdVYEEfQd69EjD49g1/IWAzwlX18dfD/Ob9l/nR8dfD/Ob9l/nVBah5j66NQ8x9dY+6cP2+at1l6v346+H+c37L/Oj46+H+c37L/OqC1DzH10Bh5090Yft806y9eneX+eLO92t5gXxkxsCr/wBU4JHtGanq8kQzMjB0YqynKspwVI6EEdDXo3s55rN/ZK8mO9jPdy48WABDY8NQIPvz5V5WO9n9XGdhsfRdMM2fQ7pL7fv9j/8Acf8AZquuTfnG0/WIf7RasXt+/wBj/wCP/wBmq55N+cbT9Yh/tFr1sD/heDvqVzTfq+S9SUUUV8ovRRRRRREUUUURFFFFERRRRREUUUURFFFFERRRRREUUUURFFFFEXl/nb5zvP1iX+c0/wDYF8u8/Ng/jNSBzt853n6xL/Oaf+wL5d5+bB/Gavq8Z/heDfqF5sX63mrhoxRRXyi9JVN2rdm2vVeWa+t1njUfK85FH4XmPHr1zmnQa9d4ql+1Xs27oteWa/czkzRgfIPi6j8HzHh16Zx9B7Nx+0Mh7j9lxTw/uapzsu7SfSAtrdt93UYjc/8AnAeB/wDuAf1h7c0kdsfzq/6KL+U0lRyFWDKSGBBBBwQRuCD4HNdPE+Ky3MhluHMjkAFjjOFGB0AFehHgRFiOlZsRt2rF0xczKU3djPzqv6KX+C019vn9Da/pJP5RUF2IcKZ7158epFGVJ8C0hGB/VBP1edPva5wBrrh5MS6ngcSgDqVAKsB5nS2cf7tefiZGtx7SeFff8rZgJhKpfkdgOJ2mdv8AxEf72xXp0V5HVyCCDgjBBHh4gimmDtR4kgwLpjj8JEY/WVyfprq9oYF+JcHMI05rOGYMBBXo/Fa5LdW+Uob3gH+NeePjY4l+Uf8AKj+xR8bHEvyj/lR/Yrzfc8/MeZ/C36yxehPQI/xaf1B/dR8Hx/i0/qD+6vPfxscS/KP+VH9ij42OJflH/Kj+xU+6cR/sPM/hOss5L0J6BH+LT+oP7q03XB4JEZJIo2VhggoNx9VUD8bHEvyj/lR/YrVddp/EZEKNcsAwwdKIpx7Cqgj6DUj2TiL+YeZ/CdZZyUNzBZJDdzxRNqSOV1Q5zsrEDfxx0z7Ks3sCc/8AjB979xP0nvf+gFVDmr67F+AtBYmVxhrl9YB/AUaVP07t7iK9L2m4MwuUnU0FzwC5LCgu37/Y/wD3H/ZqueTfnG0/WIf7Rasbt+/2P/j/APZqueTfnG0/WIf7RajA/wCF4O+pUzfq+S9SUUUV8ovRRRRRREUUUURFFFFERRRRREUUUURFFFFERRRRREUUUURFFFFEVO8w9jd1cXc8ySwBZZXdQxfIDEnfCEZpm7MuQ5uHNOZnjfvRGF0FttBkznUo/CH76e6K7JMdNJH0Tjp3clkIWh2bis0VjNZrjWqKwyA9fGjNGaIq15m7FIJnMlo/o5O5TTqjz7BkFPcMjyAqH4d2DvqHpFyunxESHJ+lth9Rq345lYZUgjpsc7j3V913N9oYhjcocsTCwm6XBwPgcNpCsNumhF+sk9WJ6lj5134rNFcRJcbK22Vec2djsF1IZbdvR5GyWATUjE+OnI0n3bHypRfsJu87T25Ht1j92g/xq8aMV3R+0MRGModp2rF0DHG6VG/EVefjrf65P8Oj4irz8db/AFyf4dXfLIFUsxAABJJOAANySfAVoseKRTZ7mWOTT10OGxnpnBOK196Yne/4VersVL/EVefjrf65P8Oj4irz8db/AFyf4dXlWM1HvXE8x5J1dio74irz8db/AFyf4dHxFXn463+uT/Dq8qKe9cTzHknV2Kq+Wuw+ONw97IJsbiJAQhP+8Tuw9mB7fKrSRABgbAdBX1WM1xzYiSY3IbWrWNYKCRu0zkWbiXcdy8ad13mrWW3193jGFP4BpV4D2M3UF1BM0sBWKWNyAXyQjBiBlMZ2q4JJlXGogZOBk4yT4e+vutY8dNHH0bTp3KromudmO6yKKKK41qiisZrNERRRRREUUUURFFfMkgUEsQABkknAAHiT4CuTh3GoLjV6PNHLo+V3bq2nPTOCcdKmjVpa7aKKKhEUUUURFFFFERRRRREUUUURedL7ne8t+Iyus8rLHcS4jeVyhUSMNJUnAGNtht4dKtTmDmpbngc11aOyHu+qsQ8bhlBUkbhhn/r0NVvy5wmO645cQzDUkj3gI8Ru+CPJgdwfMVHcXhueFPdWT+tFcJgHoHXOUkXyYY0ke8eANfSywRSvY1opwAPeOK4Gvc0EnY2rI7FuKSzW1wZ5ZJSswAMkjMQNAOAWJwKbU51si5QXUBZQSR3q7adzvnBwPKqW4JfyRcAve7JGu5jRiPBGVc+7PT6a38F5KtJeCy3ckxEyCQj1wFRkzpQr4l8D2+sMe3mnwkbpHveaGahQV2SODQByVs8b5zgSynnt5oJDGp0/dAVMmCVU4bqcdM5NLnKPPPwlaXMd1LDbysJETQxVghiJLgM5J07nIx0pI5P4Wk/BeI95n7kyyrg49aONiM+Y36V0dm3LkUlneXbau9gSdEw3q4e3YHIxufWPjUHCRRxvBOoIo+SnpHOcO0J27J+Xo7SOcR3cVzrZMiE5VMBsE77Mw/gOtMd5zxYxOUkuoVcHBHeDY+Rx0+mqX5R4hJDwfiTQkhi1smodVV2ZWI8tiRn21Ichch2d3YSzXEpV1ZxkOFEIUAhiCN85zvtj6aT4Rud8krjVgaDXYIyQ0A0K6xxOIxd8JEMWnV3gYadI8dXTHtqPm50slTWbqDTq06u9U+tgHGx64IP01S/IPEJPQ+Jw6iYvQ5JMeAf5OR5agd/zR5V09nfJEF5ZXc1xqLR5WPDEaSI9ecDqckddtqzdgGR5jI40CNhzVhMXVQV3cO4rFcRiSCRJEP3yMCMjw26H2VHrzrZGXuhdQa84094Ovlnpn2ZqkOV+JSRcH4j3RI1NaqSM+qJC6sR5EjC5qW5L5EsrnhklxPMVkUyZIcBYdA9XK+OR62/gdqOwEceYvcaBoUOy9UEzjVBWjxjjkFxY3Yt5opdNvKW0OG05jfGcHbOD9VJPYD/RXf58X8r1A9ln+qcV/VB/JPU/2Bf0V3+fF/K9aSQiCCaMG6Lfsqtfne096sLm2ZksLpkJVlglKspwQQhIII3B9tV92McekdLx7ueR1iEJ1SyswQfdtRyxOkbDPup+5z+brv8AV5v5GqoOzf5t4v8Aq6/yT1hh2B2FffNv1V5CRIPFW7LzpZKms3UGjOnIlU+tjONjucHNSHDuKxXEYkgkSRDtqRgRkeG3Q+yqQ7OuSbe8s7uWcMWjyseGI0kR69W3U5I67bV2dlVvJLw7iUcT6GeNApLYClo5BnP3uQMZ/uqZsFGwOyuNtIBsaao2VxqxurQk57sFco13AGBwR3g2Pv6D66Ve0PtMksbiOK27iTKZk1ZJQkggeq4xlTneq4tITw11XiXDhIC4ZWZmU+pjZGUmNwNjjxzvsdpXthso/S4Z49X/AIuJZGyfIIi4H3vqgfTXRHgomzNB1aQddKNdyoZXFpPFNfaRwu34iLeReIW8SqZFGuQFG3XUy4Py12H0jceOzn3tEk4cYIbUwzHuvuhkyzDAXSTpcY1A5360o9rPLsVjFaQwatAFw3rtk5Yx53wPKsdsXC0jltplzqmgGvJ2+5KirgeGxq0EDH9E1xtpzUKVXPIzEb6K4hzbaCNXa5gCtkBjKoBKgagDncjIyPDIrrveMwworzSxxoxAVncKGJGRgk4OwzVLdqvLkVlbWcUGrSTcP6xycuIc74G21Tva5Op4TZYIOp4yPaO4fcezcfWK4xg2O6MtJpxI8lr0pF3wUx2idpDWaQNZmCXvg7esS3qjGlhpcbE6hn2U18L5jhlthP30WkKveMHGlGKqSCc+rjV0J8RVIc72KjhvC5hnW1uyHfbShDDbzy5/dWztB4WLK1tIIC4imVrh9TZ1SlIl8hsoGw8NRro6lE9jGg0SXa9yp0rgSe5XNY86WUziOG5hdzsFDjLe7Pyj7qms1QXFuS7p4YtHD4bfTjEwulzJt4lpME/fZG4xttV1ctSSmzgNxjve6TvMMGywGCcqSDnrkHxrhxOHZGA5jr7LH2W0by40Qu27vUiQvK6oi9WZgAPeTtUXY87WUziOK6hZzsFDjJPsz1Puqre3G+dryCBmKxCNXHlqd2UsR4lQo/f51zdovItnZWkMttKzO7AYMgbvVKk6xjpjA3G2/ureHBMc1mdxt+1D6qjpSCaGyY+3PjWmCK3SQAu+qVA25QD1dQ66S2/llfZUp2TcFtYYe8tp+9llhgNwmtT3bYZsYAyu7MMH8H31W/OMRl4dw+7lLGaRXiYk/KSFmCt+cQdz41a3ZpypDa2qTRa9d1BA8mpsjOjVsMbDLn91bTtEWDDLN2fEg+qVWEultONFFFeKupFFFFERRRRREUUUURFFFFESVwTsyS24g14JnZmaVtBVQB3xJO/XbNSnOPJcXEYRHKSrIcpIoGpfMb9QR1HuPhW/jfOVpZkLczpGxGQu7Njz0qCce3FbuDc0W12D6NMkmNyAfWA8ypwwHtxXUXzkiU3psaWYDPlUJy92bQ21pPau7TR3By2oAEbAbY6EYyD4GlpOwWHWxN1IUIOle7UMDg4JbOGxnPyRVp5rNG4yZpJDt90MTDwSXwLszS2s7q2WZ2F0MFioBT1SuwGx6+Nb+Wuz5LO0uLdZXcXGrLFQCupNGwGx86baKq7Eyuu3b6nvCkMaOCTuVezWGzhnhZzPHchQ6uoGyhh4fndfDApavOwSIuTFdOiE/JaIOQPLVqXP0g1a1YzVm42dri4O1O6gxMIqkqcL7OYLeymtoi2bhCskpwXOQR7gBk4WtnKfIqWNtNAkrOJiSWZQCuUCbY69M1p4n2ixQcQSxaKQu7RqHGnSO9xjxztnypuqJHzgfGTTte/tRrWXpwSXyx2YQ2kFxC7tPHchFcOoGAgbpjx9bOfDApfXsFh73JupDFn5Hdrqx5a84/8AjVqZoqW4ydpJDt90MTCNkk8s9mCWcdzGs7uLqLuySoGgYcZGOp9fx8q7uR+RU4asqpK0nelSdSgY0gjw99M+ajuY+OLZ2slw6syxgEhcZOWC7ZOPGoM8spLSbzV48lORrdeS3cX4eLi3lhJKiWNkLDqNYIz++lTl/svS1t7qFZ3YXcYRmKqCmA4yMdfl+PlU3yhzWnEIDNEjoodkw+M5UKc7EjHrVOVXpJYbjutdR2hKa74krcpciJYW80KSs4mJJYqAVygTbHXpmo3hHZRHBaXNsLiUrchAzAKpAjzt0IIOcEeVPdYzTrMlk3vRPeNkyN5KsLXsNTWvpF3JLEnSPRp2/ByXbAPjpAqe5w7NY794WMrRCFNCqqgjGQR16YxinKjNXOMmLg4u1CgRNqqSjzx2eJxIxF5nj7oOBpUHOvT5/m1r5x7Nk4gIdczx9yhQaVB1Z07nPT5NOVGao3Eyty5TtdeO6ksab0S9zbyVDxCBYpiymM5jkXGVOMHrsQfEewUlW3YMmod7du6D71Ygpx5ai7Y+gU486c8R8NWNpY3fvSwGjTtpAO+SPOp2wuxLFHIoIEiK4B6gMA2/t3rZk+IhjBaaadlUsY52u6V+bOzeK9hgiEjQpbgqgRQdiqqBv5BRXbzDyNBeWscE2rMQAjkXAZSFC58iCBuPd5CurinONnbSd3cXEcb4B0scHB6GtNrz7YSOscd1EzuwVVDbsScAD25qgfPTSLoajT7qSGapOg7D1LILi8lliT5MenGB5Al2Cj80CrLtbVY0VEAVUUKqjooUYAHsArZms1nLPJNWc3SlrGt2S7zhyPBxFFE2VdM6JF+Uueo32ZTjofoxSbY9g0SuDNcvIg+9WMISPItqbb3AVaeaUrLtGhk4k1gIpBIryLrOnTmNWY+Od9PlW0E+IDS2Mmhr3BVexhNuWebOzuK9hghDmBLfOgIoIwQFxv0AApi4Tw8QQRQglhFGkYJ6kIoXP04rrozXO6V7mhhOgVw0A2iiisZrNWWaKwTSlZdo0UnEjYCOQSB5F1nTpzGpY+Od9PlV2RufeUbanuUFwG6bqKKM1RSiijNGaIiiiiiLzXxSeP4YmPElkZPSJe8VDhsAkJjceqBp6EbdKs3lGfhlpb3d1w9mk0prkjZvuiLGCdI1AEKTnc5ycb7VD8Y5+4VdySre2rNoZkjmRcs6rtnUCrJv0ByOnTpUH2N2bPxNmjDdykcmvVv6rnCq3gSTg/8ApNfRzB0kBLwW5QNOBXC0hr9KN+a+OzrnpoL4iYzSi4ZYkBlJCGSVcHDHwB8KdeP9tcEE7RRRNMEJVnDhRkdQuQdWPPb/AK0sdjkAa9uxgZ7ptJI+Se8GCPLFcPZ1zDBwy4uUv42EmAmoJqKFC2pfMBsg56bCongifI85LIA0B3v8I1zg0a7qwuWe1iG9u1t4oZF16iHZlxhVLbgZ8q4rvtrhjlliNvKWjZ0XDKdbI2nA8gdzn2Undn16k3MIlhTu45GuGRNvVUo5Gw2HuHSu3s4iB5guSRnSbor7D3oGffgkfTWUmEhjc4lpoNBq+Oqs2R5A14px5L7VYr+fuDE0MhBKZcMG07kZwCCBvjHga5+aO2OC1naGOJp2jJWRg4VQw6qDgliDsdgKVeFKBzW2Bj7vN09sLE/vqJ5V4lHwzi0pv4ySpkXVp1FGZgQ4HiCviPBqnqcOckNJ+EENvn2p0rqq+O6zNzEl9x61uI1ZQ0tsNLYyCpUHcbEZ8f4VYvN/a5BZTGFI2mkT+kwwVUJ3xnBy3mMbeedqrmXjEN1zBDNbIUja4g6rgsQygsQOhJ/z3r7gu04fx6WS+jLKJZmzpyR3pLJIAflbH95xuK3kw7HluZp0Zo29e5Ua8i6O53T1wjtohuJ4YVglDTOiEllwjO2n/wBQGxztXTxjtcgtryS2likxEcNICCPkaxgdd8gUhX/H4Lzj9rNaoVTvoFJK6S7CTdiPDYgb77Vvu7JJeaSkihkNwCVIyDphDAEeIyBtXP1OEOtzSPhJq9btX6R1b8aTzw/tat3s5bqRHjWOXulTUGaRioYAYwBsfPbB3pM5m7X472zntzA8ZkUBG7wMMh1bcYGNgdxmpjtx4SfRoJIkAjjkbvNIxguqhWOPzSufaB41AcU55sn4IlokJEwSNQNAAR0K6pA2epwT5nO9MNBE4NlYwmzz+Wke91lpPDzTF2WcbjtOCzTzkhEnfOBkklYgAB4kk4ru4J2svczRolhNolk0LJqyB5k+pp2AJPreBpW5be2/0dlW9Z0R7sqpQZYPiMggH5WMEkeQPjUFw3jUtldwx8NvGuY2ZMIEdVYu2ChjbbUfMefWruwzJXSkj4rNXYHmOPeoDy0N5L0UDSVzv2nw8PkWIRmaUjUyhgoQHpk4O564x094y6VR/MU62XMZnvIy8TMJF2z6pjCBgDsdDDp7PdXmYKFsrzmF0Ca59i6JXFo0TDD27wNoHo0upsBhrXCknHXxHQ9BUzzT2pRWN36PLFI3qoxdSMAPnw6nGKq3tA5jgvb+OS1QhQEVmK6TIwcnOOuwIGTv+6prtEiDcxQhhkFrUEHxBfcV6XUoczLaRYcSL5UsOldR14hMXD+2+F7hY5beSJGYASFwSuo4BZcDA9xOPbU/zt2jQ8O0oytLKw1CNSBhc4yzH5IJBxsScGkLt0Qem2xA3MRyfdIcVydpUZg43HPcRmSFu5cL4OsYUOu+2QR0PmPOqMwkMpjcBQIJq9yO1S6RzbHcuHtC7QE4lDCFiaJ4ncsCwYEMqgYIxvt0I+urz5b/ANStv0EX9mtUh2o832t8YfRUOYw2tymkkMBhfMgEE+Xl41d/Lf8AqVt+gi/s1rPHNDcPGA3LqdCpiNvOt7JE7X+T4TBNfEyd8qxKBqGjGtV6ac5wx8aXuzTli0NqeIXTuhtZy2QwC4iEbjI0kk5OMA77U+9rfzRce+L+1Sq94FYyS8s3SxAki51kDqVTuWb37DP0Vph3udhcpdXxAeCq8AS3XBMjdtYIZ4rGd4EOGlzgD34Uqp9hamuLn61Ngb3WRENiCPXD9NGn8PPh0xvnG9Uzy9Pb+hMJuJXUB9cG2jVirhvwQCFbUDvnHt2rp4jwRfgUyWbTyQi7DuZYwmMRmPUArHKgkAn+41aTBQ5g2iNQL1189PJGyvq08cD7ZUubqOBbZ1WVwgcyA4JzjIC48OmaSH46lnzDPPIGZUmuPVXqxZHVQPeWApw7N+ebIWttaaWWfUE093kM5JPeaum/XfcUv8EiB5qfUAcT3BGfMRyEH3g71MbGRulGQgBp479vijiXBuvFN/Kfa7FeXIt3haF3yEJcMCwBOk7AqcA1jjHbDDbXU1u0ErNESoKlfXYAYAHUZz1/jSlxtAOak0jH3e3O3m0SZ+uurgMYPNU+RnDTEew92N/fvWRw0F58umTNV8e9WD3bXxpM/J3axFfXHo7wtC7A6MuGDFQSVOwKtgE9PA18819sFvaTNDHG07ocPhgqqfFdRByw8cDA86UY0xzZsMfdyfrtyT+81Ect3ycM4vIeIRsSpkXVpyVZmBEoB6gjO43w1X6nCXZg0/KCG3uT2qvSuqr41asnlLtat72UQsjQyN8gMwZXPkGAGG9hG/7qTeA//VT/AKa5/spKiry6XiPHY3sIyoMkRzpwfuZBeQgfJ2H7h4mpPgak80yYOPu11g+X3KStBAyLPlFWwkjkozl1XzTXzN2zW9tM0UUbTshKuwYKoI6gHBLEHbpj2mu7k7tUt7+QQlWhlOSqsQwfG5CsMb4GcEDocZqsOReKx8L4jJ8IRsGVWjzp1GNtQOrHkwHyh4HyNb+Hyi+5gSWyjKR99HIfVxhYwut2A2XUQdvNh4mqvwMIaRlNAXnvQlSJXaG+Oye+Z+2SC1uDDFE05QlZGDhVDDqo2Oojx6D31ng3bDFdXKQQ28uqTZSzKBkIWx4+Ixn6aROSePR8L4hci/jbXumoLqZCGJO2c6XGDkezwNfPLnE47jmOOaFO7jknZlXAGPuTDJA2BYgt9NDgogHDIdG3mvQmk6V1jXjsrK5V7T4ry6a2MUkMgDYDkbsh9ZdujAZP0GvnivahHFf+hRQSTSalTKsoGtsbb/g53Phv5UndrHBHsr2LiFt6utwWIHyZlGc48Q6jcexvOuvsX5bMkknEJ8kkssRPUsxzI/79Ofa9YHD4cRdY/bW1/uVs782Tj9lYXE+SbK4fXPbRO56tpwT7yuC301IcN4TDbpot40iTrpRQBnzOOp9prn4Lx5LkziMMPR53gfUAMvHjJGCcrv4491Y4jzAkNxbwOGL3RdYyAMAxqGOrfbY+Ga8wmQ/Ab7l0DLutvD+X7eBi8EEUbMMMyRhSRnO5A333rn4pylaXLiS4t4pHH3zLuceB/CHsOamKWOM89JDO0EUFxdSRgGUQR6u6DbjUcjcjfFGdI53wk364ocoGqlLblq1jl72O3hSTf11jUNuMHcDO42r7tOX7eKQyxQRJI2dTqgDHUcnJAycnevnl/mCK8gE0BJUkggjDIy9VYeDCpKquLwSHEqQBwUcnL1sJu/EEQmJJ73uxryRgnVjPTatXF+VrW6INzBHIy7BmXcDyyN8eyjmXmKOygM0yuyhlXCAFsucDYkfxqFHadbqwFzDdWoY4Dz25VMnw1AnH01oxkzvjbaqS0aFTMfKVmro62sAaPToYRLlNPTBxtitnGOWba6A9Jhjl0/JLLuPceoHszUhFIGAKkEEAgg5BB3BB8RX3WfSOu7Nq1BREPKNmjIyWsAaLHdsIlymkkjBxkHJJz5mt3+j1v33f9xF32c973Y15xpzqxnONqkaKGRx4lKC1zQK6lXUMrDDKRkEHqCDsRULb8h2CatNpB64w2YwcjOcYOcDboKnqKgPc3YoQCowcs2oiMIt4e6J1GPu106jtnGMZ261p4VydZ2z67e3iR/wgu49xOSPoqYJoDA7ipzuqrPmmUckVH8X5et7pQLmFJQvydS5K564PUZx4VI0VUEg2EItQq8l2ICj0S3wgwuYlON8+I8zmum55etpJRNJBE8o04kaMFhpOVwSM7HpUjRVjI88T5plHJR3EeX7e4YNcQRSsowpeNWIGc7EjbetnE+DQ3Cd3cRJInXDqDg+Y8j7RXbWAwPQ1Ac4VrslBQkfI9iqBBaQaQSQDGDuRjO+STjapmKIKoVQAqgAADAAGwA8hivuijnud8xtAANlz31hHMhjmRZEbGVdQQcHIyDsdxmvjh3CooEKQRpEpOSqKFGTgZwPHYfVUJzbx24iltoLJImluWkAaYtoQRKHJIXc7H91MFoX7te90h9I16c6dWBqxnfTnOM1YtcGgk6Hh/CjS1DXPIdhJJ3j2kJYnJOgDJ8yBsfpFTKWqKmhVUIBpCgAKBjGMdMY8Ki+YubILIL37Es+0cSKWkkPkqjr7zge2oU9pixkG6s723jJwJZIfVGemrBJWtAyaRoOpHD+lFtBUxa8k2UUwmjtYVkByGCY0nzA6KfaBXXHy9bLN36wRCYkkyCMa8sME6sZyQa71NfVZGR53JVqCjpOXrZpu/aCIzAgiUxrrBUYB1YzkAV9RcBt1mM6wxiZs5kCDWc7HLYyc130VGd3NKCjv9Hrbvu/7iLvs573uxrzjTnVjOcbV88X5atrrHpMEcuOhZQSPceoHszUnRmmd13aUFHcJ5et7UEW0McWeulQCfeep+miLl62WYzrBEJiSTIIxrJYEE6sZ3BqRopndqbSgori/K9rdEG5gjkI6My+sB5auuPZmt3CuBQWy6baFIgeuhQM+89T9Nd9FM7qy3olDdU1zXc3sN2TfWEF7EMiKQW/Vc+rllDEEDYqwx1x51ns95bubjifp9xAYI11MqlCgJKd2qop30qp6+wVcWKzXb14iMsa0AkVeu3dssui1slUv2jvccS4lHaQJIIom0ByjadbfLcnGCqjb6Gx1q3eE8MS3gjhiGEjUKv0eJ9pO59prrxWaxlxBkY2MCgPrzV2sok80m9nXy+Jf/krj/wDSvnm7514T+kuf7Faj7XivwTd3a3ccno91O1xFOiF1DSD1kfTupGNvdWy2vW4nxK2ngjkW1sxK3eyIV755V0YQHcgDfP8AlndzT0hk/bR1/wCa87WYOmXj/asCkK6Sfht5c3CW73NtdMruYsGWBkXB9X79N87Hb2eLPHzDG161ppk7xYhKW0eppJAwG8W38v4Uuf6etaSzxcTRlIcm3eKFis0R+SBjPrjxyep8MVhC1+oDbsbcx2K7iOaZeX+NQXUIltWDISc4GCG6kMPBsnJ9+fHNSlI/I0Lww3t5NE0S3ErzrDp9dY1XOSo+/bc493nTTwPjCXVvHPGHVZBkB1ww3I3GT5edUmjyuOXb1orNNjVLPa583f8AHg/tBTbeWaSo0cqh0YEMrDIINKfa0hPDjpVmImhOFUk4DgnYV8XXaOZVKcPtLmaZtl1wskaE+Ls2MAf/AMRWwje+FuXmfD5VQkBxvs+6j+VOYF4fZ3qTFnjsrp4YQN2ZWI0IPM5OPp9lSDc8XcGiS/se4t5GVe8WYOYdZwDIoAwMnc+H7qiOMchSpwjQMz3HpAu5wpIMzZOtVI3+Sdsbkjbc4qJlh4bOqxWtteXE0jKGgeWdAgyNRkZiVUAeO+9dWSKQl1XrrXcNdxV6nVZ24aJ54zzhNHeG0trUzy90kqnvAqgMzqS5I9UDSMdclvDFffAOb3kuGtbyD0a4VO8Uaw6SpnBZWwOh6j/PETxDjy2XF5GkRzCbO3V5EQv3REk+nUAC2k7jOOoHnWmCX4U4ks8CyLbW8E0ffMhXvXnGnCg4JCjfPmPdnDom5dW0Ku+3zrw8VfMb38F22/PN1clpLCx762VmUSPMI2m07ExqR0z0z+7w+7DtE72wu7sQFfRXdRGz4LaAh9b1fUPrbjfGKieVeb4+H2q2V7HKk9vqRVWFn78aiVaMqMHOfEjeuCwWV+DcXLwvG8txcN3ZU5BZYtgPHByMjyrQwtsgt0sUbOov+fBVDjz5phl5hvLixuJDZKkbW5aHM41OHGDqGn1cIS+PcOp2ieX+cJbLg1q8lrqXVDDFplGZVcMdYAX1WyMBD1z1pydD8FkYOfRMYxvnuemPOkue1f4G4SuhsrcWZYaTkAFs5GNh76iPI4ZS0VmHPke1SbGt8FKS8/Xccy281hi4mGq3VJ1KsBnVrbHqaQMk7/R1qU4JzizJdemxC3ezwZQH1rpZC4YEddh091auNQk8ZsGCkgRXeWxsCVTGT4VGcS4LJcScZiQENNHbCMkYDMsJOM9OowffVMsTgLAFgG9f9q58lPxD12Lb/p5edz6V8HN6JjVq74d73f4zu8dMb4z08cb138e567k2fo8JuPTdXd6X0nZVZeoxg6xkkjABO+KQYPg4W4SS3vjeBdBtddxlpAMYBB06CfqHhTRc8MMVzwRFiaNY+/DJqL91mFfVL+ODtmtXxRh3y/7dl0CRxPHiqhxrfl9VL8D5sne6a1vLYQTd13semUOsig6SM4GCD/1+mG7Mry4M96HtwiNdTPI4lB0S+p9zwBlxj7/pUvexH4dt20nSLOYFsHGe8XbPTNfPIETK/ENSkZv5iMgjIIXcZ6j21kcojcQBqBz5ntVtcw8VP8c4zHaW7zzHCRjJwMk5OAAPEkkAe+leTna9jj9In4cUtgNTFZ1aWNPwmjwOg3I8Kku0Pg0lzYssA1SRvHKifjDEwbT9Iz9OKh+I9o8U1s8UENw11KjRi2MLhldwV9YkaQozuc+HhVIYw5oIbeuvYPXFS4670vjmvi8rX3DZbOEXAZJ3i+6hBJriGRkj1cJhsnrnFPdq7NGpddDFQWXOdJI3GfHB2zSNZcEe2l4NC2WMKXKuwBIBMI8fLJwPPFP1UnLaa1vC9f8AoqWXZv1oEjclW4uL6+vJfWkjuHtos/8AlRw4G3lqz19/madpIgwKsAQRggjIIPgR4ika8hm4ZezXMUTz2l0Q8yRjLwSDq4X75T1OP+gzvm7U4HGmziuLmY/JjWF1wf8AeZhhR5neryxvkIcwWKHhpx5KGuAFFSXMHNbQTJbWsJuLmRS4jDBVjjBxrdj8kZ2Hn9WdHCecJfSVtb+39GmkUtCRIHjl07kBgNmA3wf7qj+MXDWHFDeSxu9vcQJFI6KWMDxtkagN9BHiPGtL8SHE7+0a1R/R7R3lkndGUMxXSETUAWPnVhE3LtpXzdv030pQXG9/Bbpefrp5LpLWxEos5HWRjOFDKufkjTkucE43xt1zWqPtPkMcdz6Gy2TusZmaVdYLHSW0AfIDZXOd8eHSuzkuBg/FNSkar2YjKn1hoXceYpau7N/9FoECNqzFldJz/rGTtjPtrUMiJrKN2jc8RrxUEu3vmm7mTnGW3u4rWC27+SeNmT7oFAKnG+RsuASTUbbc+3ksklvFYZuoD92Vp1EaqcFSGx6xbOwx4da7OIwk8etW0nSLWcasHAJYePQGvrlyFhxfiZKkAi0wSDg4jbOD0P0VmGxhl5ReW+O+aufJSbJ34/ZbLbn+I8NN7IjJpJRohu3eq2jQOmSW6ew1xtzxdwaJb+x7i3dlBkWYO0Os4BkXAwMkAnw/dS18ASz8HuFSNmePiEs3d7gyKkm4XxyVJII8tq55o+GzKsdrbXtxPIQDA0s6aNxqMjMdKgb7774rYQRa6XqfAd9iu82qF7k7cb5ynjvfQ7W1E8hhEqkyhFALEHVkbAY653JA2619cS5xmSSO2gtu+u2iEksYkAjgB/CkI332G2/0itFlalePOQp0jh6KDg4yJemfE4rkvbs8O4pPczo5truOId8iFu5eFdOlguSFI3z5+41gGMJADbNX3nz/AICvZ3vipIc6SQW88vELZoGg0YCuHExkyFCHAycjBHhXG3PN3Bolv7HuLZ2UGRZg7Q6zgGRcDAyd/L37Vwc1X/wtYyiyildbeSGQEqyekaS2tUyAxIXx65Ix4Zgpo+GzKsdrbXtxPIVBt2lnTRuNRkZiVUDz33xWscLCPibreoHDQdunjaqXG9CrjBrNfEMYVQB0AAG+eg8/GvuvMXQsEUYrNFEWMUYoooiKyKKKIiiiiiIrGKKKIl2y+eLn9Utf7W5piAoorSTcdw+iq1GKzRRWasiiiiiIooooixis0UURFFFFERWMUUURZooooiKxiiiiIIoAoooizRRRREUUUURFYxRRRFmsEUUURAFGKKKIs0UUUR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58" name="Picture 10" descr="http://www.nist.gov/itl/math/images/NIST-Logo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962400"/>
            <a:ext cx="2359025" cy="105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i708.photobucket.com/albums/ww82/lindajgill/wssc_logoforevite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" y="5341906"/>
            <a:ext cx="3260725" cy="124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0175" y="3200400"/>
            <a:ext cx="78454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Other </a:t>
            </a:r>
            <a:r>
              <a:rPr lang="en-US" sz="2400" b="1" dirty="0">
                <a:latin typeface="Calibri" pitchFamily="34" charset="0"/>
              </a:rPr>
              <a:t>Phase II </a:t>
            </a:r>
            <a:r>
              <a:rPr lang="en-US" sz="2400" dirty="0" smtClean="0">
                <a:latin typeface="Calibri" pitchFamily="34" charset="0"/>
              </a:rPr>
              <a:t>- </a:t>
            </a:r>
            <a:r>
              <a:rPr lang="en-US" sz="2400" dirty="0">
                <a:latin typeface="Calibri" pitchFamily="34" charset="0"/>
              </a:rPr>
              <a:t>State and Federal </a:t>
            </a:r>
            <a:r>
              <a:rPr lang="en-US" sz="2400" dirty="0" smtClean="0">
                <a:latin typeface="Calibri" pitchFamily="34" charset="0"/>
              </a:rPr>
              <a:t>Small MS4 Agencies:</a:t>
            </a:r>
            <a:endParaRPr lang="en-US" sz="2400" dirty="0">
              <a:latin typeface="Calibri" pitchFamily="34" charset="0"/>
            </a:endParaRPr>
          </a:p>
          <a:p>
            <a:endParaRPr lang="en-US" dirty="0"/>
          </a:p>
        </p:txBody>
      </p:sp>
      <p:sp>
        <p:nvSpPr>
          <p:cNvPr id="7" name="AutoShape 14" descr="data:image/jpeg;base64,/9j/4AAQSkZJRgABAQAAAQABAAD/2wCEAAkGBhQSERQUExQWFBIUGBYYFRcYGBcYFxcWGBcVFhQYFBgXHCYeFxojGRYUHy8gIygpLCwsFR4xNTAqNSYrLCkBCQoKDgwOGg8PGiwkHyUsLywqNCw0NCwtMCkvLCwsLy81NCosMCwsNDItMSwsLCwvLy4sLy8sLCwsLC0sLSwsLP/AABEIAMgA8AMBIgACEQEDEQH/xAAcAAEAAQUBAQAAAAAAAAAAAAAABgEDBAUHAgj/xABEEAABAwIEAgcEBwUHBAMAAAABAAIDBBEFEiExBkEHEyJRYXGBMkKRoRQjUnKxwdFTgpLh8BUzc6Kys9I0Q2LCFyVj/8QAGwEBAAIDAQEAAAAAAAAAAAAAAAMFAQIEBgf/xAA0EQABAwIDBQcDBAIDAAAAAAABAAIDBBESITEFQVFhcRMiMqGxwfCBkdEGFEJSguEjcrL/2gAMAwEAAhEDEQA/AOGoiIiIiIiIiIiIiIiIiIiIirZEVEV6Gke/2Wl3kCVmx8OTn3LeZAUjYnu8IJUbpWM8RAWsRbpvCc3ewev8lR3Ck3IsPr+oUv7Wb+pUX7qH+wWmRbKTh6dvuX8iCsGWnc32mlvmCFC6N7fECFM2Rj/CQVbRVsqLRboiIiIiIiIiIiIiIiIiIiIiIiIiIiIiIiIiIiIqtF1k0WHvldlYL955DzUtw3A2Qi/tP5uP/qOS66ekfNpkOK5KiqZAM8zwWgoOGpH6u7DfHf0H6rf0mAxR+7mPe7X5bLYIruKjij3XPNUc1bLLvsOSDTbTyVVRF1rkXuIDMMxIbcZiBcgXFyBfU2VJALm1yLmxIsbcrjkbK7JC0Ma4PBc7NmaAbssbDMSLG4107lQUxyF/ZsHBtswzXIJ0buRpvssXGq2sdFaXl7ARYgEeOv4rLw2Fj5WNkdkjLmhzrXsCQDpf5rzXxMbI9sbs7A4hrrFtxc20KXF8KWNsS0lXw5E/YZD3t2+Cj9fw/JHrbO3vb+Y3CmaLkmoopN1jyXXDXSx6m45rnNlRTLFOHmSass1/+U+Y5KJ1VK6Nxa4WIVHPTPhOenFXkFSyYd3XgrKIi5l0oiIiIrsFOXkAak/0fReY2XIAFydAt9UUYpac5v76Xs/db7wHjyPmtHOtlvK66enMoc8+FouT7dToFHkRFuuRERERERERERERFn4XhbpnWGjR7Tu4fqrFDRuleGN3PyHMlTmio2xMDW7fie8rvo6Xtjd2gXDWVXYts3UqtJSNjblYLD5nxPirqKq9EAGiwXnCS43KoilUVJT0UTJKiPr6mVudkJJDI2H2XS21JO+VWZON3nT6NR5fs9Q21u697/NQ9q53hbcfZTdk1vjNj91HAsqrpm2zxuuy9rEjO0nMQ1w97stBLm6XIC2or6KbSWB1M4+/AS5n70Tzt5OVvFsClymdj21MIABlj90AANErLZozYcxbxTtMxfLr8t5p2eRtn0+XWnjLbOzZs1hkta17i+a+trX252VOqNi6xyggE2NgTewJ7zY/BeVUPNrXNr3IubEjY22vqVMoV5Reo4y4gDckActSbDU7ar1PCWOc11rtJBsQRcGxsRoUvuWLb1bREWVhFjYhhzZm2dv7ruYP6LJRauaHCztFux5Ybt1UBrqF0T8rh5HkR3hYyneKYaJmW94eye4/ooTNAWuLSLEGxC83V0xgdlodF6SkqRO3PUaq0rtPA5zg1oJJ2AWVhmDyTO7I7PNx2H6nwU0wvB2QDs6uO7jufLuCrJZgzLevSbP2TLVnEcmcfxxWHg2Btgb1khGcC5PJg528fFRjGMS66Uu5bNHc3+tfVbbijG7nqmHQe2RzP2fIKNFawtJ77tSptq1ETAKSn8LdeZ9/nAKiIi6VQoiIiIiIiIqhUWywGh62UA+y3tO8hsPjZbsYXuDRvWj3hjS47lIOHsN6uPMR236nwHIfmtsqIvVxRiNoaF5SWQyPLjvRZuC0glqIYzs+SNp8i4A/K6wlsuHJslXTu7po/hnF1l98JstWeIXV3iysMtbUOP7R7R4NYcjfSzQsB8GZuZjXZWhgkJtYPcSBsNASNPJZXEsBZWVDTylk+biR8itasRjuC3ALaQ991+K2OI4fHHHC5kzZHSNJe0BwLTmItqO4ee6sYfiUkDxJE8seOY5jucNnDwKxlRZw5WOa1Ls7tyUlZDBXewG01Yfd2gnPc39k892x8FoKmldG9zJGlj2mzmkWIPirKk1HiMdYxsNW4MmAywVJ+UdR9pnc7cKOxj0zHmFKC2XI5H1UaVFk4jhz4JHRytyvadR+BB5g8isZTAgi4UJBBsUREWVqiL0Gr22LvXLUVcVOLyOt6qyodl1Vc7DAwnidAPqcvdWwFi1eARyvD330FiB73ddbINVV5et2s6oGCMWb5/6X0jZP6VhoyJal2J3AeH8u9OS8xRBoDWgADYDZaHiLH8l44z2zo4/Z8B4/gvXEWP8AV/VsvnO7vsg93ioc5y4YYDfE9de1trhg7CnOehI3ch8y9KOKoiLuXjURERERERERERFUKXcL0uWLMd3n5DQfO6iIC6DSw5GNb9loHy1Vns2O8hdwVZtKTDGG8fZXUV2Cme++RrnW3ytLredhorv9lzfspP4H/or7EFQhpOgWKvTXWNxuNvPkkkZaSCCCNwQQR5g7K9Hh8rgC2N5B2IY4g+RAsUJCAG63nHbc07KgezVRRy6bZsuV49C1RxSt9O6bDC1zXNlon5gHAgmnlNjYHUgPHyUTUMB7uHhl+PKymnHexcc/z5oiyhhcv7KT+B/6Kj8OlaCTG8AbkscAPMkaKXEOKhwu4LGRVsqhqyXBouVlrHPOFoueSkeHVzauNtLUODZG6U07vd7oZTzYdLE7FaCrpHxPdG9pa9hIc07gjdUESl0eFzV1PcxSGohb2JCxwE8Q9xziLGRvunmNFTybSghcQw4uQ49dF6aH9PVkzA+YdmMhd2WXTXLooe1iuCLvWxjwKodIIhDJ1jtmljmnzNxoPFYBNlTzbWqZzhiGHpmfnRexo/0xs2kb2lQ8PIzOIgNH0v6khAFUlUs4gkNOUGxdY2B5XOy9w0jnXytc+2+VrnW87DRcxonA4qg5nQauP46n7KyG2InAx0LQWt1ce7G0dd/QfcLwSrb5OQXqoa5ps4FpHIgg/A6qyVe0WzGts+UdBqB14ny4LxG1/wBSPkvDTOPBzzkTyaP4t8zv33jvFtLo2QfdP4j81GVOsbgzwPHcMw9NfwuoMQotoR4Zbjeq3Z8mKK3BUREVerBERERERERERERZFBHmlYO9zfxC6AVBcFH18f3lOirzZg7jjzVFtQ99o5La8K1z4quB0bi0mRjTbm1zmtcCOYIK+hbL5zwH/qqf/Gi/3GruFXxEIq6OmfYNmjJYf/0DiMp82/MeKj2kzE9thuKl2c8NYb8Qod0r8MbVcY2s2YeGzH+mx8wnQ7XvJniLiY2hjmtOzS5zg63dew0XSKqlbIxzHgOa4EOB5g6EKCcA4E6jrquF1yAyMsd9phc/KfPkfEFQMnD6Z0btRp0up3wFlQ2Ruh1+yhlJxI5uIySVDi+OR0kU19upc4tItyDRY2HctPjuEmmnkiOuU9k/aYdWOHfdtlbr4/rpf8ST/W5ZdRWPqBBGQC+MCJjrHM4F3Ya431y3sFPLtGngcLG+ViB5cl00v6dr6xpuzCL3Bdl1y156LrXRsZPoERlcXZi7JfcMBs0X57FSSspmyMcxwu14LXDvBFj+KgfGmL/QG0MUf/aIeR3sjAZY/eu/4KeU1QJGNe03a4BzT3ggEH4FVDpccjnAWzXa6kMMMZJuHA+WXmvnvEsMME0kTvajcWnxtsfUWPqrCnnS3hGSWOoaNJBkf99o7N/Nt/4Vz0yFZFDV1hxOdlzPsryLb2y9mxBscffsLhotnzJ1811Xo54PjETamVoe9+sYdqGN2BsfeNr35aK9xr0gyUcwijhB7IOd+bKb8mAWvbmb+iz+jfG2T0ccYP1kLcr287A9l3kRbXzW+xtkHVONSI+qG/WWsPK/Py1WWRMgdgkGQ13fVUtRWy1zzK3U6A525fPso1hHSNFJCySVuQZhHKW6tjefYzDcMcL2drqCCuPOZcnuuVMqJkMtaY6KCV1NIMk7SdCxx9tuYfV5TZwzG9xyUZxzDX0074X7sNr/AGgdWuHmLFdsE2NxbSb9Sdw5Df6KCWiZStEm1CcswxurjzP8R555cFncJ4MKqqZASQw3dJY65Wg6+ewv4rt+F4VFBGI4WhjByHM8y47k+JXN+ialDG1VU/2WNy38AOsk+QYt30XcSGoZPG8/WNe6QfdkcSR+6+4/eChmpMDnOBJItcnUkrB2o+paxhAaw3wtbkAB6nmVrOmDBP7qpaNvq5PI3MZPrmHqFzBfRPEeEipppYT77SGnucNWH+IBfPMsZa4tcLOaSCDyI0IPqrbZ0uKPCd3oqDaMWGTEN/qrUjLgjvBHxC544LowXO5/ad5n8SoNqDwnr7KfZZ8Q6e6toiKmVyiIiIiIiIiIiIszCHWnj+8Pnop4VzyB2VzT3EH4FdFbHfXvVtQVEcTHYzbP51VdVUM9VI0QtJyz4DqdB9VmYD/1VP8A40X+41TXpccRVU7mmxbGSCNwRISCPEGyi/DVVTRTtkqOsLYyHNawXu4G4zG4sBYHxW6444ppa1rXRiVszNBmaA1zSbkGzjY31BW8r55nh8TLbu8OPLVbQwUlLeOqkxDUiMg5jQXOR52+hXSeEOIBWUzZNOsHZkHc8b+h3Hn4LcGEZs1hmta/O1728rrhnBPFhop8zrmF4tI1u+nsuAPMH5EqfnpepPsTfwN/5LikoZmG1r9FL+/p3klndF8gTc2XKsRl+tl/xJP9blvOjuhM1fFp2Y7yH90dn/MQtTxFLTvnc+mzhjyXFrwAWuJuQ0gm4v8ABSrgziKkw+MPeyZ00zblwa3LlDiMrRmuBmGt7E/BdrqKCOK8cfePHM3+qjdtuuqJMMsxwjhkLfS1/qplxHT4a8iaqLCbmIOLn2uwnMzsaAg30Wz4axGlfH1dI9rmRACwLjlBva+bU7FcsoMepzPNA8vdQ1Ti4l9g+KR2okFr7Hc8xa+2u2wKrp8GlkbOJnzPAs5jR1ZivdhZ2tb8zy284n0xwYbkncN3wb1CypGPFYAbzv8Ah3Kd8ZYN9Ko5YwLvtmZ99urfjt6r5/IXYv8A5cpD7k/8Lf8AkuacQVEElRJJAxzI3m+V1r3OrrAbAnldYp6k0l45Gm50A1XUdmO2h/yxkBjfE45NA67+gzWJAZIXtex5Y6wc1zHagHkSDp4grOreIX1EjDVPkkY21w0tabc8otlDvFbzh7EsOpYo3zMdUTyXzts1zYhcj2XWFyAO8+S3bMYwMnMYmg72MT9/LYqNzJah2OpYbbgPc6n0Xa2rptns7PZ7hi3vdr/iNB6qacMwQNpozTMyRPaHDSxNxu++pPiVBulWkZK4uZ/fU7GGUd8UjnAHza63pIsrFulqBjMtLG57gLAuGSNvdpufLRQvh/HA6tMtW9zmzBzJezcPbIAzK7UZWDQ35ZQpaWmkjJkta2g+clU1dW2buF1ydT7/AHXQsAgp6XComVbgxk4JfmJGYyXdl019kD4LxhNdg9PIHwSRsfbLfNJsbaG+nco/0jcRU87OoAljmpnuABaMht2SDZ3cLg/qoPhwi6xvXF4i97ILuI7hci1+/kp46YyML3lwvc2HzNc8lSI3hjQDa2a+kAuKdJ2C9RWl4FmTjOPvDSQfGx/eUxh6WqNrQ0MnsAAOy3YCw1LtVpeLeNaGuhyObO17bmN+RvZdaxuM2oPMKCkjmhkuWm2hU9XJDNHYOF1zlc7lNyT4lT6ukyxvd3NP4aLn5Um1HZtHVR7Lbk49FRERU6uEREREREREV+kpw9wBe1g73bfJWFk4fQvmkbHG0ue8gNA3JKLZpANyLrZR10cRtTszyftHi5/cbyUqw5kr4Wvex23aJFtQpdT4HR8P0omqmtnr5BdkfJp8PAd5WqwjpvfJMGVFPCad5s5obYtBIFx5LopZBA/EBcrSuc+qj7MnC0bhp9t/U3K1Koug8c8CxxxfSqX2DYuZ4HYt/Rc+Xo4J2zNxNXlZ4HQuwuRERTrnREV+SlIax12kPuQAQSLGxzAG7fXdalwbmVu1rnmzRcqypD/bomohTzMc+SIj6NIN2gkZmO5lttgPAclowwDdVZUua4OaS1zSC0jcEaghVUkz6s4acZA+I+3H0XpoaGDZo7TaBu4jKMa/5H+I5a+auVUDonFj2OY8btcLEc9QdljFy6th0lNjVOGzWZWRixc2wd99v2mHm3l4aFc4x/A30k7oZLFwsQRs5p2cO7yW9CyOMlpHf3k5k/XguTatZPVAG4EQ8LW5NH048yteiotpScOyyU76hrfqmG1zz+73qwfI1niNlSsjc/whatVRXHsb2crrki7tCMpuRa/vaWN/FbrRbbim7nxTHeeGNzu/rG3ikvfmTHf1WrdEMgc0P0JD3EdgEm7A0jnl5H0W74jLzBTmR4kkD6lrnh2cOs6NwId7w7a0IndlLcxyEgltzlJGxI2J1Khi8AU8tg8rJgweV8L5mscYmEBzgNBe/wAdtT4rDusqmZ2QHPyRPeA+xzEZbdoxg3Ng42PfdY0gAJANxc2NrXF9DblcclI0m5uonAWFlp+J6nLDl5vIHoNT+Sh91uOJqzPLlGzNPXn+notMvO1snaTG27Jekoo+zhF9+aIvTGEkAbnZSTiDgKoo4Ip5QA2UAjvF9rriXYoyiIiIiIiKoXcOjzA4sIw9+J1QHXPH1LTuAfZA8Sfkud9GPChr6+NhH1TDnkPLK3Wx81vemjjT6TU/RojampuyANi4aE+myIoTxFxDLWzvmmcXOcdO4DkB4LXRvsQRyXhERfT/AAxjwnwNs0luwwtPjYWC5c6VpDuz2iQWuueyBe4y7G+nlZRbhziaRjPoznkQOdfLyzcr+CkdlebNaMJddUe0nnEG2WTT3EcjsjXNIDMx3YScwLBfezSL2IsVjAK5BMWOa4WzNIIuARcai4OhHmq2zEuPMkm2g1N9ByXdLMyAFz/9k8FzUlHLWPEcQz38AOJO4KrqYgNNwcwzaEEjUizrbHTbxC8ukDR5I+Tu/oqYYT0XzTNjfI4RsdZzgfay77eKrJbyDFUmzdzeP/b8aK+jliov+Og70mjpDoOIYD/61O7Kyz+DuEmPw6Wedvaka4sv7rQND5lc9cNV2vjCrbTYc5rdBlEbB4f0FxNTbOLnBxOiqdpWBHHed6uU9Q6Nwcxxa9puHNJBHkQvVZWvleXyOc953c43JtsvDoHBocWkNdfKbGxt7VjztcLKwrBZah2WJhd3kbD1Vi4sb3jZVrQ93dCt4ThjqmeOBvtSHU9zeZ+C6px0WUmGtgj0F2sb4gbn1WD0ecHSwTmadga5rS2PvNzcl34LTdJPEAkqepbZ8cOh39v3tQVTOeampAGgV01gpqYk6lQle5IsoabtOYX0Ny3Uizu46X8iFfZ1J361vlkePnlI+alPCvDwm7cEL5S3Z8+VsQcNrRsvnI/8nW02KtZZmxC7lVRQOkNgtNjrOrhpYTo9kb5Hjm10zswafHI1h9VqWxAtJzDMCOzY3LbEl19gBoPVZmP0ssdRIJyTLmJc4+8TzXnC8YfBnyZfrGOYczWu0dzFwssvgu3Pf7rElu0IdluWAsbE64RRl3PZvieSz6idxDc57LG2boAA25PIa6k7qDY5inWv09hujfHvKiqqgRR33nRS0lP2smeg1Wte65udyvKzMKwqSolbFE0ue42AC6Bi3QdUwUvXFwc/TsDU6rzK9MtN0VcL/Ta+MEfVsOZx8lJunPixsswpY/Zh0PmD/JTfgLAW4RhUlRKMsz2km+407IXz3i9eZppJHal7ifiVhZBWGiIsrCKoVFUIi7h0RQfR8ErqoAdY5zw087MY0D/MXLiU8hLiTqSST5ruXRjSdZw9VNYcz88pLRuOy2wt4gX9VwyUdo30NyiLwiKedGXRs7Envc8lkEbTd1t3cgERQQFSrh/Gs4Ebz2vdP2vA+K0eK4aYZ5Ityx5aPGxsF0Tos4fponPqK4AtbZjGnX6x1tPMAqaCodC+7VHLTCdne048FZa2268vfdSfi/8As7D58jy+WR2vVjQMB1Ac5WY+PKSEB8VDmPMyG9vILuinBd2rgXP8m8h+dSoakns/20JDI9/9nni47+Q0HmttwBwO6SRtTUNyws7TGn3nDUE35BdHosWiqMxhkbIGnK7LsD3KLca8UWw+Ms7LqposBplZbW34LD6HYHNpqiXLYOdZmlgcrT+a5ZS+Udq7jZIQyM9k3cLrH6WMZaXMp2m5Z2n+ZvYLnd1lYrUukmke/wBpziT8VjBhOwJV9SxiKID6qhqZDLKSOizMDwp9VURwM943cfssuMx8FOOMOKmUUf0OhswtFpJBuPAHm7xWNw/RPw/DpatzbVE/Yjvuxh2P5rB4M4V69zqqp0po7vJd/wBxw157hVksjZXGR/hGQHEqzijdE0Rs8RzJ4BSfhOrqYsHkmnc50pDjGXe1lI7JXLHuJJJ1JNyfE7rrWCcaU+JiemaOqc0ENadLt2BC01J0cx05dLWzNbEzUAEdrzWlJOyHEXDNb1cD58IaclE+HOF5a2QMjFmAjO87Ac9e9dB4q4lNE2KjoGB03ZFgNGg2Av4krK4N4zpKl7qamYYjHqGkWzgc/FXsUgpKCV9dOfrXaAHU/uhc885mfdw6BdEFOIWWYepWp6RMPBo45JGj6QA0Pd4kbKH8E8KOrZtdIIz9Ye+1uyF0plZR4nT3ErTHu4E5XNPioBxt0rQ0Mf0TDQLt0dINgedjzPissqnMh7NuvstX0jXzdo7T3W66Z8Ohjw27YspBDWluhA/8vgvnJrLmw3K+j+COLocYoX01UWia1nXtr3EX5q1gHQzRQ1IeZRKWnMGacjfXVcl11gAaLL6JOAmUVK2okaOvkFyT7jSpFhfEpqql7Im5qePR0h2Lu4LVYrT1FVK7rH/RqCH2tbZwP5LnvEvSY01EFJQnqqVj2hzhpn11JKwsqW9PGK9XQCMHWR3yF184LunT/h73w00zLmINAJG1yLgrhaIiIiyiIiIi6V0IcYikqzDK4NgqLA32DxcNJ872Wz6SuiCcVL56RmeGU5g1vuk72tyuuRgqX4N0q19MzI2YuaNs2tgiKR8KdCkpcJq8iCmZ2n3NiQOWuy69wbj1DNenoLBkIsWgWvyv4+a+cMf49rKwZZpXFv2QbD1C6f0B0Aip6uqPtBpt5AEoigHFlUyCuqiBebrHBpOzBzd4nf4KYdH3DD62lhfnHVwSuklB3PMnzsFy3H60zVM0jt3vcfmVvOE+kOaggnhjALZgRc+6SLXHosAAG6lfK5zQzcPl+qxOPMZ+lV9RLyLyB5DQLHwXEHuc2G92PIGvK55Fah77kk7lVhmLXBw0INwt2vc3wlQOY12TgvobjbhWeeamihaTGIo2ZuTR7xPosjGePo8L6ukgh61sIAkcOR52tuVzU9Olf1IjBaCG5c1tbWsogzimbMXPd1mY3OYczvrupmPa+zZNBwULmObd0ep4rtzcWwesPWuc6GQ6vadNeapWcaUNI0toqcTSfacNNPFchg4liPtx5T3ixC2MOOQHZ4HgQR+S7o4Yn5GXLhp6rhkmlZm2Kx46+i61g/SxR1MWWsZkeN2ZbtPkFHOLONnVVooh1VK32WDTN97w8FDPp0J1zx38wvRxSL9oz4hTw0kMbsRcDwUE1XM9uENI4r0+l7Ye1xY8c2mxWS+V7wOske+22Y3HwWtkx+Ae/fyBP5LAqOLWj2GE+LtB8Ap3yUzXYza/3ULI6pzcIBt9lvITJFOyeF2SVh37x4rzxDxcXuLp5DLJyaNh+QUOq8elk0Lso7m6fzWvuq6WrjxYo258T+FYxUkmDBI7LgPys6XGH3dkJja7drSbevesEm6oirSSTcqxAAFgr1NVvjN2OLT3g2Ug4S42lo6tk5c54GjgSTcc1GUWFldP6S+lw18bYoA6OP3tdyuZNfY3G68oiLsGAdLsLsPdS1kZeWsLWne+ml/JcjqHAvcWiwJNh4K2iIiIiIiIiIiIiIi7p0JSf/XVhPsta7/SVwwLvvAsbYOHKh1xnc2RztRfbREXC8SeDK8jYuNvisVenm5uvKIiIiIiIiIq3S6oiIq3S6oiIq3RURERERERERERERERERERERERERERERERERERZ0OMzMYWNkcGOFi2+hHkiIiwiqIiIiIiIiIiIiIiIiIiIiIiIiIiIiIiIiIiIiIiIiIiIiIiIv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64" name="Picture 16" descr="http://thecoexistcafe.com/wp-content/uploads/2012/02/NASA-Goddar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36" y="3733800"/>
            <a:ext cx="1547448" cy="128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www.marylandersformarriageequality.org/wp-content/uploads/Tows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115" y="5562600"/>
            <a:ext cx="1706293" cy="104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238228" y="4191000"/>
            <a:ext cx="1092708" cy="1676400"/>
            <a:chOff x="5238226" y="3810000"/>
            <a:chExt cx="1092708" cy="1676400"/>
          </a:xfrm>
        </p:grpSpPr>
        <p:pic>
          <p:nvPicPr>
            <p:cNvPr id="2068" name="Picture 20" descr="http://www.vanishingtattoo.com/tds/images/military/military_large/us_army_00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226" y="3810000"/>
              <a:ext cx="1092708" cy="1446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408060" y="5232484"/>
              <a:ext cx="92287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>
                  <a:latin typeface="Calibri" pitchFamily="34" charset="0"/>
                </a:rPr>
                <a:t>Ft. Detrick</a:t>
              </a:r>
              <a:endParaRPr lang="en-US" sz="1050" dirty="0">
                <a:latin typeface="Calibri" pitchFamily="34" charset="0"/>
              </a:endParaRPr>
            </a:p>
          </p:txBody>
        </p:sp>
      </p:grpSp>
      <p:pic>
        <p:nvPicPr>
          <p:cNvPr id="2070" name="Picture 22" descr="http://win.niddk.nih.gov/images/logo_nih_lrg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1" y="3886200"/>
            <a:ext cx="1433775" cy="14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420560" y="5319975"/>
            <a:ext cx="961440" cy="1270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://www.sph.umd.edu/KNES/faculty/jkshim/neuromechanics/News/UMD_log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524" y="5105400"/>
            <a:ext cx="1659360" cy="162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50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34" y="1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3733800" cy="1981200"/>
          </a:xfrm>
        </p:spPr>
        <p:txBody>
          <a:bodyPr/>
          <a:lstStyle/>
          <a:p>
            <a:r>
              <a:rPr lang="en-US" dirty="0" smtClean="0"/>
              <a:t>M-NCPPC Parks, Montgomery County</a:t>
            </a:r>
            <a:endParaRPr lang="en-US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2712" y="4897576"/>
            <a:ext cx="3849688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8CDD7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0BEAF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US" altLang="en-US" sz="1800" b="1" dirty="0">
                <a:latin typeface="Calibri" pitchFamily="34" charset="0"/>
              </a:rPr>
              <a:t>420 Parks 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1800" b="1" dirty="0">
                <a:latin typeface="Calibri" pitchFamily="34" charset="0"/>
              </a:rPr>
              <a:t>Over </a:t>
            </a:r>
            <a:r>
              <a:rPr lang="en-US" altLang="en-US" sz="1800" b="1" dirty="0" smtClean="0">
                <a:latin typeface="Calibri" pitchFamily="34" charset="0"/>
              </a:rPr>
              <a:t>36,000 </a:t>
            </a:r>
            <a:r>
              <a:rPr lang="en-US" altLang="en-US" sz="1800" b="1" dirty="0">
                <a:latin typeface="Calibri" pitchFamily="34" charset="0"/>
              </a:rPr>
              <a:t>acres</a:t>
            </a:r>
          </a:p>
          <a:p>
            <a:pPr eaLnBrk="1" hangingPunct="1">
              <a:spcBef>
                <a:spcPct val="0"/>
              </a:spcBef>
              <a:buClrTx/>
            </a:pPr>
            <a:endParaRPr lang="en-US" altLang="en-US" sz="1600" b="1" dirty="0">
              <a:solidFill>
                <a:srgbClr val="006837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1600" b="1" dirty="0" smtClean="0">
                <a:solidFill>
                  <a:srgbClr val="006837"/>
                </a:solidFill>
                <a:latin typeface="Calibri" pitchFamily="34" charset="0"/>
              </a:rPr>
              <a:t>Approximately 8,947 </a:t>
            </a:r>
            <a:r>
              <a:rPr lang="en-US" altLang="en-US" sz="1600" b="1" dirty="0">
                <a:solidFill>
                  <a:srgbClr val="006837"/>
                </a:solidFill>
                <a:latin typeface="Calibri" pitchFamily="34" charset="0"/>
              </a:rPr>
              <a:t>Developed Acres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1600" b="1" dirty="0" smtClean="0">
                <a:solidFill>
                  <a:srgbClr val="006837"/>
                </a:solidFill>
                <a:latin typeface="Calibri" pitchFamily="34" charset="0"/>
              </a:rPr>
              <a:t>Over 26,354 </a:t>
            </a:r>
            <a:r>
              <a:rPr lang="en-US" altLang="en-US" sz="1600" b="1" dirty="0" err="1">
                <a:solidFill>
                  <a:srgbClr val="006837"/>
                </a:solidFill>
                <a:latin typeface="Calibri" pitchFamily="34" charset="0"/>
              </a:rPr>
              <a:t>Unprogrammed</a:t>
            </a:r>
            <a:r>
              <a:rPr lang="en-US" altLang="en-US" sz="1600" b="1" dirty="0">
                <a:solidFill>
                  <a:srgbClr val="006837"/>
                </a:solidFill>
                <a:latin typeface="Calibri" pitchFamily="34" charset="0"/>
              </a:rPr>
              <a:t> </a:t>
            </a:r>
            <a:r>
              <a:rPr lang="en-US" altLang="en-US" sz="1600" b="1" dirty="0" smtClean="0">
                <a:solidFill>
                  <a:srgbClr val="006837"/>
                </a:solidFill>
                <a:latin typeface="Calibri" pitchFamily="34" charset="0"/>
              </a:rPr>
              <a:t>Acres</a:t>
            </a:r>
            <a:endParaRPr lang="en-US" altLang="en-US" sz="1600" dirty="0">
              <a:latin typeface="Calibri" pitchFamily="34" charset="0"/>
            </a:endParaRPr>
          </a:p>
          <a:p>
            <a:pPr lvl="1" eaLnBrk="1" hangingPunct="1">
              <a:spcBef>
                <a:spcPct val="0"/>
              </a:spcBef>
              <a:buClrTx/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03315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34" y="1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3733800" cy="1981200"/>
          </a:xfrm>
        </p:spPr>
        <p:txBody>
          <a:bodyPr/>
          <a:lstStyle/>
          <a:p>
            <a:r>
              <a:rPr lang="en-US" dirty="0" smtClean="0"/>
              <a:t>M-NCPPC Parks, Montgomery County</a:t>
            </a: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2712" y="4897576"/>
            <a:ext cx="3849688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8CDD7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0BEAF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C597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US" altLang="en-US" sz="1800" b="1" dirty="0">
                <a:latin typeface="Calibri" pitchFamily="34" charset="0"/>
              </a:rPr>
              <a:t>420 Parks 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1800" b="1" dirty="0">
                <a:latin typeface="Calibri" pitchFamily="34" charset="0"/>
              </a:rPr>
              <a:t>Over </a:t>
            </a:r>
            <a:r>
              <a:rPr lang="en-US" altLang="en-US" sz="1800" b="1" dirty="0" smtClean="0">
                <a:latin typeface="Calibri" pitchFamily="34" charset="0"/>
              </a:rPr>
              <a:t>36,000 </a:t>
            </a:r>
            <a:r>
              <a:rPr lang="en-US" altLang="en-US" sz="1800" b="1" dirty="0">
                <a:latin typeface="Calibri" pitchFamily="34" charset="0"/>
              </a:rPr>
              <a:t>acres</a:t>
            </a:r>
          </a:p>
          <a:p>
            <a:pPr eaLnBrk="1" hangingPunct="1">
              <a:spcBef>
                <a:spcPct val="0"/>
              </a:spcBef>
              <a:buClrTx/>
            </a:pPr>
            <a:endParaRPr lang="en-US" altLang="en-US" sz="1600" b="1" dirty="0">
              <a:solidFill>
                <a:srgbClr val="006837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1600" b="1" dirty="0" smtClean="0">
                <a:solidFill>
                  <a:srgbClr val="006837"/>
                </a:solidFill>
                <a:latin typeface="Calibri" pitchFamily="34" charset="0"/>
              </a:rPr>
              <a:t>Approximately 8,947 </a:t>
            </a:r>
            <a:r>
              <a:rPr lang="en-US" altLang="en-US" sz="1600" b="1" dirty="0">
                <a:solidFill>
                  <a:srgbClr val="006837"/>
                </a:solidFill>
                <a:latin typeface="Calibri" pitchFamily="34" charset="0"/>
              </a:rPr>
              <a:t>Developed Acres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1600" b="1" dirty="0" smtClean="0">
                <a:solidFill>
                  <a:srgbClr val="006837"/>
                </a:solidFill>
                <a:latin typeface="Calibri" pitchFamily="34" charset="0"/>
              </a:rPr>
              <a:t>Over 26,354 </a:t>
            </a:r>
            <a:r>
              <a:rPr lang="en-US" altLang="en-US" sz="1600" b="1" dirty="0" err="1">
                <a:solidFill>
                  <a:srgbClr val="006837"/>
                </a:solidFill>
                <a:latin typeface="Calibri" pitchFamily="34" charset="0"/>
              </a:rPr>
              <a:t>Unprogrammed</a:t>
            </a:r>
            <a:r>
              <a:rPr lang="en-US" altLang="en-US" sz="1600" b="1" dirty="0">
                <a:solidFill>
                  <a:srgbClr val="006837"/>
                </a:solidFill>
                <a:latin typeface="Calibri" pitchFamily="34" charset="0"/>
              </a:rPr>
              <a:t> </a:t>
            </a:r>
            <a:r>
              <a:rPr lang="en-US" altLang="en-US" sz="1600" b="1" dirty="0" smtClean="0">
                <a:solidFill>
                  <a:srgbClr val="006837"/>
                </a:solidFill>
                <a:latin typeface="Calibri" pitchFamily="34" charset="0"/>
              </a:rPr>
              <a:t>Acres</a:t>
            </a:r>
            <a:endParaRPr lang="en-US" altLang="en-US" sz="1600" dirty="0">
              <a:latin typeface="Calibri" pitchFamily="34" charset="0"/>
            </a:endParaRPr>
          </a:p>
          <a:p>
            <a:pPr lvl="1" eaLnBrk="1" hangingPunct="1">
              <a:spcBef>
                <a:spcPct val="0"/>
              </a:spcBef>
              <a:buClrTx/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21309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Impervious surface in parkland (acreage)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34" y="1"/>
            <a:ext cx="887505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200" y="0"/>
            <a:ext cx="3733800" cy="198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none" spc="-100" baseline="0">
                <a:ln>
                  <a:noFill/>
                </a:ln>
                <a:solidFill>
                  <a:srgbClr val="006837"/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M-NCPPC Parks, Impervious Surface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53340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</a:rPr>
              <a:t>Total Impervious Acreage on M-NCPPC Parkland: 738 acres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65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Impervious surface in parkland (acreage)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34" y="1"/>
            <a:ext cx="8875058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200" y="0"/>
            <a:ext cx="3733800" cy="198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none" spc="-100" baseline="0">
                <a:ln>
                  <a:noFill/>
                </a:ln>
                <a:solidFill>
                  <a:srgbClr val="006837"/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M-NCPPC Parks, Impervious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08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sentationtemplate">
  <a:themeElements>
    <a:clrScheme name="Custom 4">
      <a:dk1>
        <a:sysClr val="windowText" lastClr="000000"/>
      </a:dk1>
      <a:lt1>
        <a:sysClr val="window" lastClr="FFFFFF"/>
      </a:lt1>
      <a:dk2>
        <a:srgbClr val="8DB58D"/>
      </a:dk2>
      <a:lt2>
        <a:srgbClr val="EAEBDE"/>
      </a:lt2>
      <a:accent1>
        <a:srgbClr val="006837"/>
      </a:accent1>
      <a:accent2>
        <a:srgbClr val="CFE0CF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Presentationtemplate</Template>
  <TotalTime>2129</TotalTime>
  <Words>887</Words>
  <Application>Microsoft Office PowerPoint</Application>
  <PresentationFormat>On-screen Show (4:3)</PresentationFormat>
  <Paragraphs>249</Paragraphs>
  <Slides>42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Presentationtemplate</vt:lpstr>
      <vt:lpstr>Navigating a Phase II Permit:   Montgomery Parks Perspective</vt:lpstr>
      <vt:lpstr>PowerPoint Presentation</vt:lpstr>
      <vt:lpstr>Phase II State and Federal MS4 Permit</vt:lpstr>
      <vt:lpstr>PowerPoint Presentation</vt:lpstr>
      <vt:lpstr>PowerPoint Presentation</vt:lpstr>
      <vt:lpstr>M-NCPPC Parks, Montgomery County</vt:lpstr>
      <vt:lpstr>M-NCPPC Parks, Montgomery County</vt:lpstr>
      <vt:lpstr>Impervious surface in parkland (acreage)</vt:lpstr>
      <vt:lpstr>Impervious surface in parkland (acreage)</vt:lpstr>
      <vt:lpstr>M-NCPPC Parks, Montgomery County</vt:lpstr>
      <vt:lpstr>M-NCPPC Parks, Montgomery County</vt:lpstr>
      <vt:lpstr>Parks Stormwater Management Facilities</vt:lpstr>
      <vt:lpstr>PowerPoint Presentation</vt:lpstr>
      <vt:lpstr>First thing we did – Establish Core Team</vt:lpstr>
      <vt:lpstr>PowerPoint Presentation</vt:lpstr>
      <vt:lpstr>How do We Communicate Up the Chain?</vt:lpstr>
      <vt:lpstr>NPDES – Communication Structure</vt:lpstr>
      <vt:lpstr>Spreading the Word on NPDES</vt:lpstr>
      <vt:lpstr>Spreading the Word on NPDES</vt:lpstr>
      <vt:lpstr>Reaching a Tipping Point</vt:lpstr>
      <vt:lpstr>Core Team Responsiveness</vt:lpstr>
      <vt:lpstr>…sometimes it’s what NPDES  can do for you…</vt:lpstr>
      <vt:lpstr>Core Team Responsiveness</vt:lpstr>
      <vt:lpstr>Personnel Education &amp; Outreach</vt:lpstr>
      <vt:lpstr>From Minnow Minutes to…  Environmental Toolbox Talks</vt:lpstr>
      <vt:lpstr>Parks Stormwater Management Facilities</vt:lpstr>
      <vt:lpstr>Parks Stormwater Management Facilities</vt:lpstr>
      <vt:lpstr>Stormwater Management Facility Maintenance </vt:lpstr>
      <vt:lpstr>Maintenance Areas</vt:lpstr>
      <vt:lpstr>Stormwater Facility Maintenance</vt:lpstr>
      <vt:lpstr>Centralization of Responsibilities</vt:lpstr>
      <vt:lpstr>Centralization of Responsibilities</vt:lpstr>
      <vt:lpstr>Centralization of Responsibilities</vt:lpstr>
      <vt:lpstr>Centralization of Responsibilities</vt:lpstr>
      <vt:lpstr>Projects on Parkland</vt:lpstr>
      <vt:lpstr>Collaboration  with External Agencies</vt:lpstr>
      <vt:lpstr>Collaboration  with External Agencies</vt:lpstr>
      <vt:lpstr>Engaging with Stakeholders and Volunteers</vt:lpstr>
      <vt:lpstr>Industrial Permit</vt:lpstr>
      <vt:lpstr>Industrial Permit</vt:lpstr>
      <vt:lpstr>Industrial Permit</vt:lpstr>
      <vt:lpstr>PowerPoint Presentation</vt:lpstr>
    </vt:vector>
  </TitlesOfParts>
  <Company>MNCPPC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Maryland-National Capital Park and Planning Commission</dc:title>
  <dc:creator>Matheny, Amanda</dc:creator>
  <cp:lastModifiedBy>Bruce Jones</cp:lastModifiedBy>
  <cp:revision>76</cp:revision>
  <cp:lastPrinted>2015-04-15T20:28:03Z</cp:lastPrinted>
  <dcterms:created xsi:type="dcterms:W3CDTF">2015-03-30T16:12:57Z</dcterms:created>
  <dcterms:modified xsi:type="dcterms:W3CDTF">2015-04-16T01:31:53Z</dcterms:modified>
</cp:coreProperties>
</file>