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
  </p:notesMasterIdLst>
  <p:handoutMasterIdLst>
    <p:handoutMasterId r:id="rId14"/>
  </p:handoutMasterIdLst>
  <p:sldIdLst>
    <p:sldId id="256" r:id="rId2"/>
    <p:sldId id="257" r:id="rId3"/>
    <p:sldId id="271" r:id="rId4"/>
    <p:sldId id="261" r:id="rId5"/>
    <p:sldId id="268" r:id="rId6"/>
    <p:sldId id="275" r:id="rId7"/>
    <p:sldId id="277" r:id="rId8"/>
    <p:sldId id="273" r:id="rId9"/>
    <p:sldId id="279" r:id="rId10"/>
    <p:sldId id="280" r:id="rId11"/>
    <p:sldId id="272" r:id="rId1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5pPr>
    <a:lvl6pPr marL="2286000" algn="l" defTabSz="914400" rtl="0" eaLnBrk="1" latinLnBrk="0" hangingPunct="1">
      <a:defRPr sz="2400" kern="1200">
        <a:solidFill>
          <a:schemeClr val="tx1"/>
        </a:solidFill>
        <a:latin typeface="Arial" charset="0"/>
        <a:ea typeface="ＭＳ Ｐゴシック" pitchFamily="-80" charset="-128"/>
        <a:cs typeface="+mn-cs"/>
      </a:defRPr>
    </a:lvl6pPr>
    <a:lvl7pPr marL="2743200" algn="l" defTabSz="914400" rtl="0" eaLnBrk="1" latinLnBrk="0" hangingPunct="1">
      <a:defRPr sz="2400" kern="1200">
        <a:solidFill>
          <a:schemeClr val="tx1"/>
        </a:solidFill>
        <a:latin typeface="Arial" charset="0"/>
        <a:ea typeface="ＭＳ Ｐゴシック" pitchFamily="-80" charset="-128"/>
        <a:cs typeface="+mn-cs"/>
      </a:defRPr>
    </a:lvl7pPr>
    <a:lvl8pPr marL="3200400" algn="l" defTabSz="914400" rtl="0" eaLnBrk="1" latinLnBrk="0" hangingPunct="1">
      <a:defRPr sz="2400" kern="1200">
        <a:solidFill>
          <a:schemeClr val="tx1"/>
        </a:solidFill>
        <a:latin typeface="Arial" charset="0"/>
        <a:ea typeface="ＭＳ Ｐゴシック" pitchFamily="-80" charset="-128"/>
        <a:cs typeface="+mn-cs"/>
      </a:defRPr>
    </a:lvl8pPr>
    <a:lvl9pPr marL="3657600" algn="l" defTabSz="914400" rtl="0" eaLnBrk="1" latinLnBrk="0" hangingPunct="1">
      <a:defRPr sz="2400" kern="1200">
        <a:solidFill>
          <a:schemeClr val="tx1"/>
        </a:solidFill>
        <a:latin typeface="Arial"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987"/>
    <a:srgbClr val="00CCFF"/>
    <a:srgbClr val="BBE0E3"/>
    <a:srgbClr val="FF0000"/>
    <a:srgbClr val="286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0" autoAdjust="0"/>
    <p:restoredTop sz="97290" autoAdjust="0"/>
  </p:normalViewPr>
  <p:slideViewPr>
    <p:cSldViewPr>
      <p:cViewPr>
        <p:scale>
          <a:sx n="60" d="100"/>
          <a:sy n="60" d="100"/>
        </p:scale>
        <p:origin x="-1338" y="-258"/>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196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5" tIns="45718" rIns="91435" bIns="45718" numCol="1" anchor="t" anchorCtr="0" compatLnSpc="1">
            <a:prstTxWarp prst="textNoShape">
              <a:avLst/>
            </a:prstTxWarp>
          </a:bodyPr>
          <a:lstStyle>
            <a:lvl1pPr algn="l">
              <a:defRPr sz="1200" smtClean="0"/>
            </a:lvl1pPr>
          </a:lstStyle>
          <a:p>
            <a:pPr>
              <a:defRPr/>
            </a:pPr>
            <a:endParaRPr lang="en-US" dirty="0"/>
          </a:p>
        </p:txBody>
      </p:sp>
      <p:sp>
        <p:nvSpPr>
          <p:cNvPr id="5123" name="Rectangle 1027"/>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5" tIns="45718" rIns="91435" bIns="45718" numCol="1" anchor="t" anchorCtr="0" compatLnSpc="1">
            <a:prstTxWarp prst="textNoShape">
              <a:avLst/>
            </a:prstTxWarp>
          </a:bodyPr>
          <a:lstStyle>
            <a:lvl1pPr algn="r">
              <a:defRPr sz="1200" smtClean="0"/>
            </a:lvl1pPr>
          </a:lstStyle>
          <a:p>
            <a:pPr>
              <a:defRPr/>
            </a:pPr>
            <a:endParaRPr lang="en-US" dirty="0"/>
          </a:p>
        </p:txBody>
      </p:sp>
      <p:sp>
        <p:nvSpPr>
          <p:cNvPr id="5124" name="Rectangle 1028"/>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5" tIns="45718" rIns="91435" bIns="45718" numCol="1" anchor="b" anchorCtr="0" compatLnSpc="1">
            <a:prstTxWarp prst="textNoShape">
              <a:avLst/>
            </a:prstTxWarp>
          </a:bodyPr>
          <a:lstStyle>
            <a:lvl1pPr algn="l">
              <a:defRPr sz="1200" smtClean="0"/>
            </a:lvl1pPr>
          </a:lstStyle>
          <a:p>
            <a:pPr>
              <a:defRPr/>
            </a:pPr>
            <a:endParaRPr lang="en-US" dirty="0"/>
          </a:p>
        </p:txBody>
      </p:sp>
      <p:sp>
        <p:nvSpPr>
          <p:cNvPr id="5125" name="Rectangle 1029"/>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5" tIns="45718" rIns="91435" bIns="45718" numCol="1" anchor="b" anchorCtr="0" compatLnSpc="1">
            <a:prstTxWarp prst="textNoShape">
              <a:avLst/>
            </a:prstTxWarp>
          </a:bodyPr>
          <a:lstStyle>
            <a:lvl1pPr algn="r">
              <a:defRPr sz="1200" smtClean="0"/>
            </a:lvl1pPr>
          </a:lstStyle>
          <a:p>
            <a:pPr>
              <a:defRPr/>
            </a:pPr>
            <a:fld id="{93B288AA-5A68-4FB0-9E1D-BA6C612ABF9D}" type="slidenum">
              <a:rPr lang="en-US"/>
              <a:pPr>
                <a:defRPr/>
              </a:pPr>
              <a:t>‹#›</a:t>
            </a:fld>
            <a:endParaRPr lang="en-US" dirty="0"/>
          </a:p>
        </p:txBody>
      </p:sp>
    </p:spTree>
    <p:extLst>
      <p:ext uri="{BB962C8B-B14F-4D97-AF65-F5344CB8AC3E}">
        <p14:creationId xmlns:p14="http://schemas.microsoft.com/office/powerpoint/2010/main" val="231026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5" tIns="45718" rIns="91435" bIns="45718" numCol="1" anchor="t" anchorCtr="0" compatLnSpc="1">
            <a:prstTxWarp prst="textNoShape">
              <a:avLst/>
            </a:prstTxWarp>
          </a:bodyPr>
          <a:lstStyle>
            <a:lvl1pPr algn="l">
              <a:defRPr sz="1200" smtClean="0"/>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5" tIns="45718" rIns="91435" bIns="45718" numCol="1" anchor="t" anchorCtr="0" compatLnSpc="1">
            <a:prstTxWarp prst="textNoShape">
              <a:avLst/>
            </a:prstTxWarp>
          </a:bodyPr>
          <a:lstStyle>
            <a:lvl1pPr algn="r">
              <a:defRPr sz="1200" smtClean="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5" tIns="45718" rIns="91435" bIns="45718" numCol="1" anchor="b" anchorCtr="0" compatLnSpc="1">
            <a:prstTxWarp prst="textNoShape">
              <a:avLst/>
            </a:prstTxWarp>
          </a:bodyPr>
          <a:lstStyle>
            <a:lvl1pPr algn="l">
              <a:defRPr sz="1200" smtClean="0"/>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5" tIns="45718" rIns="91435" bIns="45718" numCol="1" anchor="b" anchorCtr="0" compatLnSpc="1">
            <a:prstTxWarp prst="textNoShape">
              <a:avLst/>
            </a:prstTxWarp>
          </a:bodyPr>
          <a:lstStyle>
            <a:lvl1pPr algn="r">
              <a:defRPr sz="1200" smtClean="0"/>
            </a:lvl1pPr>
          </a:lstStyle>
          <a:p>
            <a:pPr>
              <a:defRPr/>
            </a:pPr>
            <a:fld id="{908F0FCA-27AE-4C36-A432-C360166E76B4}" type="slidenum">
              <a:rPr lang="en-US"/>
              <a:pPr>
                <a:defRPr/>
              </a:pPr>
              <a:t>‹#›</a:t>
            </a:fld>
            <a:endParaRPr lang="en-US" dirty="0"/>
          </a:p>
        </p:txBody>
      </p:sp>
    </p:spTree>
    <p:extLst>
      <p:ext uri="{BB962C8B-B14F-4D97-AF65-F5344CB8AC3E}">
        <p14:creationId xmlns:p14="http://schemas.microsoft.com/office/powerpoint/2010/main" val="1574202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09" indent="-285734">
              <a:defRPr sz="2400">
                <a:solidFill>
                  <a:schemeClr val="tx1"/>
                </a:solidFill>
                <a:latin typeface="Arial" charset="0"/>
                <a:ea typeface="ＭＳ Ｐゴシック" pitchFamily="-80" charset="-128"/>
              </a:defRPr>
            </a:lvl2pPr>
            <a:lvl3pPr marL="1142937" indent="-228587">
              <a:defRPr sz="2400">
                <a:solidFill>
                  <a:schemeClr val="tx1"/>
                </a:solidFill>
                <a:latin typeface="Arial" charset="0"/>
                <a:ea typeface="ＭＳ Ｐゴシック" pitchFamily="-80" charset="-128"/>
              </a:defRPr>
            </a:lvl3pPr>
            <a:lvl4pPr marL="1600112" indent="-228587">
              <a:defRPr sz="2400">
                <a:solidFill>
                  <a:schemeClr val="tx1"/>
                </a:solidFill>
                <a:latin typeface="Arial" charset="0"/>
                <a:ea typeface="ＭＳ Ｐゴシック" pitchFamily="-80" charset="-128"/>
              </a:defRPr>
            </a:lvl4pPr>
            <a:lvl5pPr marL="2057287" indent="-228587">
              <a:defRPr sz="2400">
                <a:solidFill>
                  <a:schemeClr val="tx1"/>
                </a:solidFill>
                <a:latin typeface="Arial" charset="0"/>
                <a:ea typeface="ＭＳ Ｐゴシック" pitchFamily="-80" charset="-128"/>
              </a:defRPr>
            </a:lvl5pPr>
            <a:lvl6pPr marL="2514461" indent="-228587"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635" indent="-228587"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8810" indent="-228587"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5985" indent="-228587" algn="ctr" eaLnBrk="0" fontAlgn="base" hangingPunct="0">
              <a:spcBef>
                <a:spcPct val="0"/>
              </a:spcBef>
              <a:spcAft>
                <a:spcPct val="0"/>
              </a:spcAft>
              <a:defRPr sz="2400">
                <a:solidFill>
                  <a:schemeClr val="tx1"/>
                </a:solidFill>
                <a:latin typeface="Arial" charset="0"/>
                <a:ea typeface="ＭＳ Ｐゴシック" pitchFamily="-80" charset="-128"/>
              </a:defRPr>
            </a:lvl9pPr>
          </a:lstStyle>
          <a:p>
            <a:fld id="{D9C53213-046A-4907-9719-B7C7F6C35A0A}" type="slidenum">
              <a:rPr lang="en-US" sz="1200"/>
              <a:pPr/>
              <a:t>1</a:t>
            </a:fld>
            <a:endParaRPr lang="en-US" sz="1200" dirty="0"/>
          </a:p>
        </p:txBody>
      </p:sp>
      <p:sp>
        <p:nvSpPr>
          <p:cNvPr id="6147" name="Rectangle 2"/>
          <p:cNvSpPr>
            <a:spLocks noGrp="1" noRot="1" noChangeAspect="1" noChangeArrowheads="1" noTextEdit="1"/>
          </p:cNvSpPr>
          <p:nvPr>
            <p:ph type="sldImg"/>
          </p:nvPr>
        </p:nvSpPr>
        <p:spPr>
          <a:xfrm>
            <a:off x="1106488" y="674688"/>
            <a:ext cx="4570412" cy="3429000"/>
          </a:xfrm>
          <a:ln/>
        </p:spPr>
      </p:sp>
      <p:sp>
        <p:nvSpPr>
          <p:cNvPr id="6148" name="Rectangle 3"/>
          <p:cNvSpPr>
            <a:spLocks noGrp="1" noChangeArrowheads="1"/>
          </p:cNvSpPr>
          <p:nvPr>
            <p:ph type="body" idx="1"/>
          </p:nvPr>
        </p:nvSpPr>
        <p:spPr>
          <a:noFill/>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09" indent="-285734">
              <a:defRPr sz="2400">
                <a:solidFill>
                  <a:schemeClr val="tx1"/>
                </a:solidFill>
                <a:latin typeface="Arial" charset="0"/>
                <a:ea typeface="ＭＳ Ｐゴシック" pitchFamily="-80" charset="-128"/>
              </a:defRPr>
            </a:lvl2pPr>
            <a:lvl3pPr marL="1142937" indent="-228587">
              <a:defRPr sz="2400">
                <a:solidFill>
                  <a:schemeClr val="tx1"/>
                </a:solidFill>
                <a:latin typeface="Arial" charset="0"/>
                <a:ea typeface="ＭＳ Ｐゴシック" pitchFamily="-80" charset="-128"/>
              </a:defRPr>
            </a:lvl3pPr>
            <a:lvl4pPr marL="1600112" indent="-228587">
              <a:defRPr sz="2400">
                <a:solidFill>
                  <a:schemeClr val="tx1"/>
                </a:solidFill>
                <a:latin typeface="Arial" charset="0"/>
                <a:ea typeface="ＭＳ Ｐゴシック" pitchFamily="-80" charset="-128"/>
              </a:defRPr>
            </a:lvl4pPr>
            <a:lvl5pPr marL="2057287" indent="-228587">
              <a:defRPr sz="2400">
                <a:solidFill>
                  <a:schemeClr val="tx1"/>
                </a:solidFill>
                <a:latin typeface="Arial" charset="0"/>
                <a:ea typeface="ＭＳ Ｐゴシック" pitchFamily="-80" charset="-128"/>
              </a:defRPr>
            </a:lvl5pPr>
            <a:lvl6pPr marL="2514461" indent="-228587"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635" indent="-228587"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8810" indent="-228587"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5985" indent="-228587" algn="ctr" eaLnBrk="0" fontAlgn="base" hangingPunct="0">
              <a:spcBef>
                <a:spcPct val="0"/>
              </a:spcBef>
              <a:spcAft>
                <a:spcPct val="0"/>
              </a:spcAft>
              <a:defRPr sz="2400">
                <a:solidFill>
                  <a:schemeClr val="tx1"/>
                </a:solidFill>
                <a:latin typeface="Arial" charset="0"/>
                <a:ea typeface="ＭＳ Ｐゴシック" pitchFamily="-80" charset="-128"/>
              </a:defRPr>
            </a:lvl9pPr>
          </a:lstStyle>
          <a:p>
            <a:fld id="{7E47FD5C-7DDE-476C-9C09-E8CAF3732073}" type="slidenum">
              <a:rPr lang="en-US" sz="1200"/>
              <a:pPr/>
              <a:t>10</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09" indent="-285734">
              <a:defRPr sz="2400">
                <a:solidFill>
                  <a:schemeClr val="tx1"/>
                </a:solidFill>
                <a:latin typeface="Arial" charset="0"/>
                <a:ea typeface="ＭＳ Ｐゴシック" pitchFamily="-80" charset="-128"/>
              </a:defRPr>
            </a:lvl2pPr>
            <a:lvl3pPr marL="1142937" indent="-228587">
              <a:defRPr sz="2400">
                <a:solidFill>
                  <a:schemeClr val="tx1"/>
                </a:solidFill>
                <a:latin typeface="Arial" charset="0"/>
                <a:ea typeface="ＭＳ Ｐゴシック" pitchFamily="-80" charset="-128"/>
              </a:defRPr>
            </a:lvl3pPr>
            <a:lvl4pPr marL="1600112" indent="-228587">
              <a:defRPr sz="2400">
                <a:solidFill>
                  <a:schemeClr val="tx1"/>
                </a:solidFill>
                <a:latin typeface="Arial" charset="0"/>
                <a:ea typeface="ＭＳ Ｐゴシック" pitchFamily="-80" charset="-128"/>
              </a:defRPr>
            </a:lvl4pPr>
            <a:lvl5pPr marL="2057287" indent="-228587">
              <a:defRPr sz="2400">
                <a:solidFill>
                  <a:schemeClr val="tx1"/>
                </a:solidFill>
                <a:latin typeface="Arial" charset="0"/>
                <a:ea typeface="ＭＳ Ｐゴシック" pitchFamily="-80" charset="-128"/>
              </a:defRPr>
            </a:lvl5pPr>
            <a:lvl6pPr marL="2514461" indent="-228587"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635" indent="-228587"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8810" indent="-228587"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5985" indent="-228587" algn="ctr" eaLnBrk="0" fontAlgn="base" hangingPunct="0">
              <a:spcBef>
                <a:spcPct val="0"/>
              </a:spcBef>
              <a:spcAft>
                <a:spcPct val="0"/>
              </a:spcAft>
              <a:defRPr sz="2400">
                <a:solidFill>
                  <a:schemeClr val="tx1"/>
                </a:solidFill>
                <a:latin typeface="Arial" charset="0"/>
                <a:ea typeface="ＭＳ Ｐゴシック" pitchFamily="-80" charset="-128"/>
              </a:defRPr>
            </a:lvl9pPr>
          </a:lstStyle>
          <a:p>
            <a:fld id="{7E47FD5C-7DDE-476C-9C09-E8CAF3732073}" type="slidenum">
              <a:rPr lang="en-US" sz="1200"/>
              <a:pPr/>
              <a:t>11</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171450" lvl="0" indent="-171450">
              <a:buFont typeface="Arial" panose="020B0604020202020204" pitchFamily="34" charset="0"/>
              <a:buChar char="•"/>
            </a:pPr>
            <a:r>
              <a:rPr lang="en-US" sz="1200" kern="1200" dirty="0" smtClean="0">
                <a:solidFill>
                  <a:schemeClr val="tx1"/>
                </a:solidFill>
                <a:effectLst/>
                <a:latin typeface="Arial" charset="0"/>
                <a:ea typeface="ＭＳ Ｐゴシック" pitchFamily="-80" charset="-128"/>
                <a:cs typeface="+mn-cs"/>
              </a:rPr>
              <a:t>Have contractor provide a redlined as-built to original plans showing any changes for grade, new or modified structures, endwalls, trash racks, pipe extensions, even riprap.  Get these into your as-built database (both print or mylar plans and any scanned plan database) so everyone’s using the latest plans.</a:t>
            </a:r>
          </a:p>
          <a:p>
            <a:pPr marL="171450" lvl="0" indent="-171450">
              <a:buFont typeface="Arial" panose="020B0604020202020204" pitchFamily="34" charset="0"/>
              <a:buChar char="•"/>
            </a:pPr>
            <a:endParaRPr lang="en-US" sz="1200" kern="1200" dirty="0" smtClean="0">
              <a:solidFill>
                <a:schemeClr val="tx1"/>
              </a:solidFill>
              <a:effectLst/>
              <a:latin typeface="Arial" charset="0"/>
              <a:ea typeface="ＭＳ Ｐゴシック" pitchFamily="-80" charset="-128"/>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ＭＳ Ｐゴシック" pitchFamily="-80" charset="-128"/>
                <a:cs typeface="+mn-cs"/>
              </a:rPr>
              <a:t>If original plans are impossible to read, when you retrofit the facility, pay for a decent set of new as-built plans to be provided.  Don’t just redline the illegible plans.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Arial" charset="0"/>
              <a:ea typeface="ＭＳ Ｐゴシック" pitchFamily="-80" charset="-128"/>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charset="0"/>
                <a:ea typeface="ＭＳ Ｐゴシック" pitchFamily="-80" charset="-128"/>
                <a:cs typeface="+mn-cs"/>
              </a:rPr>
              <a:t>Don’t be afraid to fine-tune and retrofit facilities to modify or eliminate things that don’t work.  Over time, you’ll save in ongoing maintenance costs, and avoid emergency fixes, poor public perception of failing facilities, and years of ineffective water quality treatment.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Arial" charset="0"/>
              <a:ea typeface="ＭＳ Ｐゴシック" pitchFamily="-80" charset="-128"/>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charset="0"/>
                <a:ea typeface="ＭＳ Ｐゴシック" pitchFamily="-80" charset="-128"/>
                <a:cs typeface="+mn-cs"/>
              </a:rPr>
              <a:t>Ignore failed</a:t>
            </a:r>
            <a:r>
              <a:rPr lang="en-US" sz="1200" kern="1200" baseline="0" dirty="0" smtClean="0">
                <a:solidFill>
                  <a:schemeClr val="tx1"/>
                </a:solidFill>
                <a:effectLst/>
                <a:latin typeface="Arial" charset="0"/>
                <a:ea typeface="ＭＳ Ｐゴシック" pitchFamily="-80" charset="-128"/>
                <a:cs typeface="+mn-cs"/>
              </a:rPr>
              <a:t> SWM facilities at your own risk.  It’s costly </a:t>
            </a:r>
            <a:r>
              <a:rPr lang="en-US" sz="1200" kern="1200" dirty="0" smtClean="0">
                <a:solidFill>
                  <a:schemeClr val="tx1"/>
                </a:solidFill>
                <a:effectLst/>
                <a:latin typeface="Arial" charset="0"/>
                <a:ea typeface="ＭＳ Ｐゴシック" pitchFamily="-80" charset="-128"/>
                <a:cs typeface="+mn-cs"/>
              </a:rPr>
              <a:t>when you finally have to clean it out, repair it or fix the damage from failure.  If a pond has no viable retrofit design now, keep it safe and unclogged and sit on it until a new design idea</a:t>
            </a:r>
            <a:r>
              <a:rPr lang="en-US" sz="1200" kern="1200" baseline="0" dirty="0" smtClean="0">
                <a:solidFill>
                  <a:schemeClr val="tx1"/>
                </a:solidFill>
                <a:effectLst/>
                <a:latin typeface="Arial" charset="0"/>
                <a:ea typeface="ＭＳ Ｐゴシック" pitchFamily="-80" charset="-128"/>
                <a:cs typeface="+mn-cs"/>
              </a:rPr>
              <a:t> comes along that helps your program.  </a:t>
            </a:r>
            <a:endParaRPr lang="en-US" sz="1200" kern="1200" dirty="0" smtClean="0">
              <a:solidFill>
                <a:schemeClr val="tx1"/>
              </a:solidFill>
              <a:effectLst/>
              <a:latin typeface="Arial" charset="0"/>
              <a:ea typeface="ＭＳ Ｐゴシック" pitchFamily="-80" charset="-128"/>
              <a:cs typeface="+mn-cs"/>
            </a:endParaRP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09" indent="-285734">
              <a:defRPr sz="2400">
                <a:solidFill>
                  <a:schemeClr val="tx1"/>
                </a:solidFill>
                <a:latin typeface="Arial" charset="0"/>
                <a:ea typeface="ＭＳ Ｐゴシック" pitchFamily="-80" charset="-128"/>
              </a:defRPr>
            </a:lvl2pPr>
            <a:lvl3pPr marL="1142937" indent="-228587">
              <a:defRPr sz="2400">
                <a:solidFill>
                  <a:schemeClr val="tx1"/>
                </a:solidFill>
                <a:latin typeface="Arial" charset="0"/>
                <a:ea typeface="ＭＳ Ｐゴシック" pitchFamily="-80" charset="-128"/>
              </a:defRPr>
            </a:lvl3pPr>
            <a:lvl4pPr marL="1600112" indent="-228587">
              <a:defRPr sz="2400">
                <a:solidFill>
                  <a:schemeClr val="tx1"/>
                </a:solidFill>
                <a:latin typeface="Arial" charset="0"/>
                <a:ea typeface="ＭＳ Ｐゴシック" pitchFamily="-80" charset="-128"/>
              </a:defRPr>
            </a:lvl4pPr>
            <a:lvl5pPr marL="2057287" indent="-228587">
              <a:defRPr sz="2400">
                <a:solidFill>
                  <a:schemeClr val="tx1"/>
                </a:solidFill>
                <a:latin typeface="Arial" charset="0"/>
                <a:ea typeface="ＭＳ Ｐゴシック" pitchFamily="-80" charset="-128"/>
              </a:defRPr>
            </a:lvl5pPr>
            <a:lvl6pPr marL="2514461" indent="-228587"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635" indent="-228587"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8810" indent="-228587"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5985" indent="-228587" algn="ctr" eaLnBrk="0" fontAlgn="base" hangingPunct="0">
              <a:spcBef>
                <a:spcPct val="0"/>
              </a:spcBef>
              <a:spcAft>
                <a:spcPct val="0"/>
              </a:spcAft>
              <a:defRPr sz="2400">
                <a:solidFill>
                  <a:schemeClr val="tx1"/>
                </a:solidFill>
                <a:latin typeface="Arial" charset="0"/>
                <a:ea typeface="ＭＳ Ｐゴシック" pitchFamily="-80" charset="-128"/>
              </a:defRPr>
            </a:lvl9pPr>
          </a:lstStyle>
          <a:p>
            <a:fld id="{7E47FD5C-7DDE-476C-9C09-E8CAF3732073}" type="slidenum">
              <a:rPr lang="en-US" sz="1200"/>
              <a:pPr/>
              <a:t>2</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09" indent="-285734">
              <a:defRPr sz="2400">
                <a:solidFill>
                  <a:schemeClr val="tx1"/>
                </a:solidFill>
                <a:latin typeface="Arial" charset="0"/>
                <a:ea typeface="ＭＳ Ｐゴシック" pitchFamily="-80" charset="-128"/>
              </a:defRPr>
            </a:lvl2pPr>
            <a:lvl3pPr marL="1142937" indent="-228587">
              <a:defRPr sz="2400">
                <a:solidFill>
                  <a:schemeClr val="tx1"/>
                </a:solidFill>
                <a:latin typeface="Arial" charset="0"/>
                <a:ea typeface="ＭＳ Ｐゴシック" pitchFamily="-80" charset="-128"/>
              </a:defRPr>
            </a:lvl3pPr>
            <a:lvl4pPr marL="1600112" indent="-228587">
              <a:defRPr sz="2400">
                <a:solidFill>
                  <a:schemeClr val="tx1"/>
                </a:solidFill>
                <a:latin typeface="Arial" charset="0"/>
                <a:ea typeface="ＭＳ Ｐゴシック" pitchFamily="-80" charset="-128"/>
              </a:defRPr>
            </a:lvl4pPr>
            <a:lvl5pPr marL="2057287" indent="-228587">
              <a:defRPr sz="2400">
                <a:solidFill>
                  <a:schemeClr val="tx1"/>
                </a:solidFill>
                <a:latin typeface="Arial" charset="0"/>
                <a:ea typeface="ＭＳ Ｐゴシック" pitchFamily="-80" charset="-128"/>
              </a:defRPr>
            </a:lvl5pPr>
            <a:lvl6pPr marL="2514461" indent="-228587"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635" indent="-228587"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8810" indent="-228587"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5985" indent="-228587" algn="ctr" eaLnBrk="0" fontAlgn="base" hangingPunct="0">
              <a:spcBef>
                <a:spcPct val="0"/>
              </a:spcBef>
              <a:spcAft>
                <a:spcPct val="0"/>
              </a:spcAft>
              <a:defRPr sz="2400">
                <a:solidFill>
                  <a:schemeClr val="tx1"/>
                </a:solidFill>
                <a:latin typeface="Arial" charset="0"/>
                <a:ea typeface="ＭＳ Ｐゴシック" pitchFamily="-80" charset="-128"/>
              </a:defRPr>
            </a:lvl9pPr>
          </a:lstStyle>
          <a:p>
            <a:fld id="{7E47FD5C-7DDE-476C-9C09-E8CAF3732073}" type="slidenum">
              <a:rPr lang="en-US" sz="1200"/>
              <a:pPr/>
              <a:t>3</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US" dirty="0" smtClean="0"/>
              <a:t>Rockville</a:t>
            </a:r>
            <a:r>
              <a:rPr lang="en-US" baseline="0" dirty="0" smtClean="0"/>
              <a:t> is anticipating our next MS4 permit re-issuance.  Getting water quality coverage of 20% of our ‘untreated’ area takes strategic planning.  </a:t>
            </a:r>
          </a:p>
          <a:p>
            <a:pPr eaLnBrk="1" hangingPunct="1"/>
            <a:endParaRPr lang="en-US" baseline="0" dirty="0" smtClean="0"/>
          </a:p>
          <a:p>
            <a:pPr eaLnBrk="1" hangingPunct="1"/>
            <a:r>
              <a:rPr lang="en-US" baseline="0" dirty="0" smtClean="0"/>
              <a:t>First, we look for low-hanging fruit. </a:t>
            </a:r>
            <a:r>
              <a:rPr lang="en-US" dirty="0" smtClean="0"/>
              <a:t>The cost-benefit</a:t>
            </a:r>
            <a:r>
              <a:rPr lang="en-US" baseline="0" dirty="0" smtClean="0"/>
              <a:t> of retrofitting existing SWM facilities is high compared to building a new facility. If the underground vault or surface pond basin already exists, you save a big part of the construction cost.  And shoe-horning in larger SWM facilities to a built landscape is often impractical, given the many other existing features to work around.  By the time you’ve compromised the facility’s design to fit a constrained footprint, it may be so undersized that it’s not worthwhile.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We’re also thinking about how to make retrofitted &amp; new facilities as effective and easy to maintain as possible.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Preventative maintenance and upstream source control is essential, for ponds and really, any kind of SWM facility.  They’re expensive to build, and expensive to keep functioning.  We expect typical urban non-point source runoff loads, but recognize that heavy sediment loads from construction sites, water main breaks, or chronically dirty land uses is like putting 50,000 miles a year on your car.  It might take it, but you’ll pay for it.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09" indent="-285734">
              <a:defRPr sz="2400">
                <a:solidFill>
                  <a:schemeClr val="tx1"/>
                </a:solidFill>
                <a:latin typeface="Arial" charset="0"/>
                <a:ea typeface="ＭＳ Ｐゴシック" pitchFamily="-80" charset="-128"/>
              </a:defRPr>
            </a:lvl2pPr>
            <a:lvl3pPr marL="1142937" indent="-228587">
              <a:defRPr sz="2400">
                <a:solidFill>
                  <a:schemeClr val="tx1"/>
                </a:solidFill>
                <a:latin typeface="Arial" charset="0"/>
                <a:ea typeface="ＭＳ Ｐゴシック" pitchFamily="-80" charset="-128"/>
              </a:defRPr>
            </a:lvl3pPr>
            <a:lvl4pPr marL="1600112" indent="-228587">
              <a:defRPr sz="2400">
                <a:solidFill>
                  <a:schemeClr val="tx1"/>
                </a:solidFill>
                <a:latin typeface="Arial" charset="0"/>
                <a:ea typeface="ＭＳ Ｐゴシック" pitchFamily="-80" charset="-128"/>
              </a:defRPr>
            </a:lvl4pPr>
            <a:lvl5pPr marL="2057287" indent="-228587">
              <a:defRPr sz="2400">
                <a:solidFill>
                  <a:schemeClr val="tx1"/>
                </a:solidFill>
                <a:latin typeface="Arial" charset="0"/>
                <a:ea typeface="ＭＳ Ｐゴシック" pitchFamily="-80" charset="-128"/>
              </a:defRPr>
            </a:lvl5pPr>
            <a:lvl6pPr marL="2514461" indent="-228587"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635" indent="-228587"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8810" indent="-228587"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5985" indent="-228587" algn="ctr" eaLnBrk="0" fontAlgn="base" hangingPunct="0">
              <a:spcBef>
                <a:spcPct val="0"/>
              </a:spcBef>
              <a:spcAft>
                <a:spcPct val="0"/>
              </a:spcAft>
              <a:defRPr sz="2400">
                <a:solidFill>
                  <a:schemeClr val="tx1"/>
                </a:solidFill>
                <a:latin typeface="Arial" charset="0"/>
                <a:ea typeface="ＭＳ Ｐゴシック" pitchFamily="-80" charset="-128"/>
              </a:defRPr>
            </a:lvl9pPr>
          </a:lstStyle>
          <a:p>
            <a:fld id="{7E47FD5C-7DDE-476C-9C09-E8CAF3732073}" type="slidenum">
              <a:rPr lang="en-US" sz="1200"/>
              <a:pPr/>
              <a:t>4</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 focused this talk on retrofitting SWM ponds because many communities have a lot of these.  They were ubiquitous from the 1980s on in our early SWM programs.  They’re relatively straight-forward to modify, although each one is a little different.  I like ponds – they let us see how our SWM is working, or not working.  They form another type of aquatic habitat, and help break up the urban landscape.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And they make a big difference.  </a:t>
            </a:r>
            <a:r>
              <a:rPr lang="en-US" dirty="0" smtClean="0"/>
              <a:t>As MS4 communities, we’re all looking for combinations that get us the most credit under MDE’s 2014 MPDES MS4 Accounting for</a:t>
            </a:r>
            <a:r>
              <a:rPr lang="en-US" baseline="0" dirty="0" smtClean="0"/>
              <a:t> SWM Guidance Document.  Although some retrofits may only get partial credit, such as a pond that only has space for half an inch of WQv, these partial credits really add up on the larger drainage areas.  If you’re okay with converting the small-storm quantity storage to additional water quality storage, you may get the full credit.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Easier to obtain wetland and waterway construction permits to modify, since the basin and dam disturbance are already done </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09" indent="-285734">
              <a:defRPr sz="2400">
                <a:solidFill>
                  <a:schemeClr val="tx1"/>
                </a:solidFill>
                <a:latin typeface="Arial" charset="0"/>
                <a:ea typeface="ＭＳ Ｐゴシック" pitchFamily="-80" charset="-128"/>
              </a:defRPr>
            </a:lvl2pPr>
            <a:lvl3pPr marL="1142937" indent="-228587">
              <a:defRPr sz="2400">
                <a:solidFill>
                  <a:schemeClr val="tx1"/>
                </a:solidFill>
                <a:latin typeface="Arial" charset="0"/>
                <a:ea typeface="ＭＳ Ｐゴシック" pitchFamily="-80" charset="-128"/>
              </a:defRPr>
            </a:lvl3pPr>
            <a:lvl4pPr marL="1600112" indent="-228587">
              <a:defRPr sz="2400">
                <a:solidFill>
                  <a:schemeClr val="tx1"/>
                </a:solidFill>
                <a:latin typeface="Arial" charset="0"/>
                <a:ea typeface="ＭＳ Ｐゴシック" pitchFamily="-80" charset="-128"/>
              </a:defRPr>
            </a:lvl4pPr>
            <a:lvl5pPr marL="2057287" indent="-228587">
              <a:defRPr sz="2400">
                <a:solidFill>
                  <a:schemeClr val="tx1"/>
                </a:solidFill>
                <a:latin typeface="Arial" charset="0"/>
                <a:ea typeface="ＭＳ Ｐゴシック" pitchFamily="-80" charset="-128"/>
              </a:defRPr>
            </a:lvl5pPr>
            <a:lvl6pPr marL="2514461" indent="-228587"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635" indent="-228587"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8810" indent="-228587"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5985" indent="-228587" algn="ctr" eaLnBrk="0" fontAlgn="base" hangingPunct="0">
              <a:spcBef>
                <a:spcPct val="0"/>
              </a:spcBef>
              <a:spcAft>
                <a:spcPct val="0"/>
              </a:spcAft>
              <a:defRPr sz="2400">
                <a:solidFill>
                  <a:schemeClr val="tx1"/>
                </a:solidFill>
                <a:latin typeface="Arial" charset="0"/>
                <a:ea typeface="ＭＳ Ｐゴシック" pitchFamily="-80" charset="-128"/>
              </a:defRPr>
            </a:lvl9pPr>
          </a:lstStyle>
          <a:p>
            <a:fld id="{7E47FD5C-7DDE-476C-9C09-E8CAF3732073}" type="slidenum">
              <a:rPr lang="en-US" sz="1200"/>
              <a:pPr/>
              <a:t>5</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US" dirty="0" smtClean="0"/>
              <a:t>Inventory SWM facilities for good opportunities – facilities that you needed to work on anyway.</a:t>
            </a:r>
          </a:p>
          <a:p>
            <a:pPr eaLnBrk="1" hangingPunct="1"/>
            <a:r>
              <a:rPr lang="en-US" dirty="0" smtClean="0"/>
              <a:t>Under current MS4 permits,</a:t>
            </a:r>
            <a:r>
              <a:rPr lang="en-US" baseline="0" dirty="0" smtClean="0"/>
              <a:t> we’re required to keep SWM facilities functional, at least the ones we’re claiming for our SWM accounting credit.  The days of building it and ignoring it for the next 20 years are gone.  So if you have to put money and maintenance effort into an outdated or poorly performing facility anyway, make it work for your program.  </a:t>
            </a:r>
            <a:endParaRPr lang="en-US" dirty="0" smtClean="0"/>
          </a:p>
          <a:p>
            <a:pPr eaLnBrk="1" hangingPunct="1"/>
            <a:endParaRPr lang="en-US" dirty="0" smtClean="0"/>
          </a:p>
          <a:p>
            <a:pPr marL="171450" indent="-171450" eaLnBrk="1" hangingPunct="1">
              <a:buFont typeface="Arial" panose="020B0604020202020204" pitchFamily="34" charset="0"/>
              <a:buChar char="•"/>
            </a:pPr>
            <a:r>
              <a:rPr lang="en-US" dirty="0" smtClean="0"/>
              <a:t>Dry ponds with good access and big drainage areas</a:t>
            </a:r>
          </a:p>
          <a:p>
            <a:pPr marL="0" indent="0" eaLnBrk="1" hangingPunct="1">
              <a:buFont typeface="Arial" panose="020B0604020202020204" pitchFamily="34" charset="0"/>
              <a:buNone/>
            </a:pPr>
            <a:r>
              <a:rPr lang="en-US" dirty="0" smtClean="0"/>
              <a:t>Easy retrofit</a:t>
            </a:r>
            <a:r>
              <a:rPr lang="en-US" baseline="0" dirty="0" smtClean="0"/>
              <a:t> candidates to become a wet pond in commercial/office areas.  Less focus on child safety, aesthetics, and tree impacts.  When in residential communities, plan to add some aesthetic elements to these if they’re near houses, and safety elements for gentler slopes, plantings around edges.  </a:t>
            </a:r>
            <a:endParaRPr lang="en-US" dirty="0" smtClean="0"/>
          </a:p>
          <a:p>
            <a:pPr marL="0" indent="0" eaLnBrk="1" hangingPunct="1">
              <a:buFont typeface="Arial" panose="020B0604020202020204" pitchFamily="34" charset="0"/>
              <a:buNone/>
            </a:pPr>
            <a:endParaRPr lang="en-US" dirty="0" smtClean="0"/>
          </a:p>
          <a:p>
            <a:pPr marL="171450" indent="-171450" eaLnBrk="1" hangingPunct="1">
              <a:buFont typeface="Arial" panose="020B0604020202020204" pitchFamily="34" charset="0"/>
              <a:buChar char="•"/>
            </a:pPr>
            <a:r>
              <a:rPr lang="en-US" dirty="0" smtClean="0"/>
              <a:t>Wet ponds that can have more of basin volume assigned to water quality storage</a:t>
            </a:r>
          </a:p>
          <a:p>
            <a:pPr marL="0" indent="0" eaLnBrk="1" hangingPunct="1">
              <a:buFont typeface="Arial" panose="020B0604020202020204" pitchFamily="34" charset="0"/>
              <a:buNone/>
            </a:pPr>
            <a:r>
              <a:rPr lang="en-US" dirty="0" smtClean="0"/>
              <a:t>Older wet ponds from the 1990s and 2000s</a:t>
            </a:r>
            <a:r>
              <a:rPr lang="en-US" baseline="0" dirty="0" smtClean="0"/>
              <a:t> have wet pools that meet water quality treatment goals and dry storage above the wet layer where the water level fluctuates during storms.  Depending on the pond’s inflow pipes and outlet structures, you can increase the volume of this wet layer.  Take away some water quantity storage and make more water quality storage.  Or over-excavate the bottom of the pond to deepen the wet pool layer.</a:t>
            </a:r>
          </a:p>
          <a:p>
            <a:pPr marL="0" indent="0" eaLnBrk="1" hangingPunct="1">
              <a:buFont typeface="Arial" panose="020B0604020202020204" pitchFamily="34" charset="0"/>
              <a:buNone/>
            </a:pPr>
            <a:endParaRPr lang="en-US" dirty="0" smtClean="0"/>
          </a:p>
          <a:p>
            <a:pPr marL="171450" indent="-171450" eaLnBrk="1" hangingPunct="1">
              <a:buFont typeface="Arial" panose="020B0604020202020204" pitchFamily="34" charset="0"/>
              <a:buChar char="•"/>
            </a:pPr>
            <a:r>
              <a:rPr lang="en-US" dirty="0" smtClean="0"/>
              <a:t>Ponds with high maintenance demands – add forebay separators, modify trash racks or risers</a:t>
            </a:r>
          </a:p>
          <a:p>
            <a:pPr marL="0" indent="0" eaLnBrk="1" hangingPunct="1">
              <a:buFont typeface="Arial" panose="020B0604020202020204" pitchFamily="34" charset="0"/>
              <a:buNone/>
            </a:pPr>
            <a:r>
              <a:rPr lang="en-US" dirty="0" smtClean="0"/>
              <a:t>If you’re spending thousands of dollars each year to unblock</a:t>
            </a:r>
            <a:r>
              <a:rPr lang="en-US" baseline="0" dirty="0" smtClean="0"/>
              <a:t> a pond that frequently jams up, tweak the design features.  Unlike roads or sewer lines, ponds are pretty unique.  Each one has its own characteristics, variations on the outlet design or drainage area loads.  You may have to play with it a bit to make it behave.</a:t>
            </a:r>
            <a:endParaRPr lang="en-US" dirty="0" smtClean="0"/>
          </a:p>
          <a:p>
            <a:pPr marL="0" indent="0" eaLnBrk="1" hangingPunct="1">
              <a:buFont typeface="Arial" panose="020B0604020202020204" pitchFamily="34" charset="0"/>
              <a:buNone/>
            </a:pPr>
            <a:endParaRPr lang="en-US" dirty="0" smtClean="0"/>
          </a:p>
          <a:p>
            <a:pPr marL="171450" indent="-171450" eaLnBrk="1" hangingPunct="1">
              <a:buFont typeface="Arial" panose="020B0604020202020204" pitchFamily="34" charset="0"/>
              <a:buChar char="•"/>
            </a:pPr>
            <a:r>
              <a:rPr lang="en-US" dirty="0" smtClean="0"/>
              <a:t>Ponds with safety issues or deteriorated structures</a:t>
            </a:r>
          </a:p>
          <a:p>
            <a:pPr marL="0" indent="0" eaLnBrk="1" hangingPunct="1">
              <a:buFont typeface="Arial" panose="020B0604020202020204" pitchFamily="34" charset="0"/>
              <a:buNone/>
            </a:pPr>
            <a:r>
              <a:rPr lang="en-US" dirty="0" smtClean="0"/>
              <a:t>Even if you want to keep the dry pond from the 1980s, you’ll need to eventually replace that old corrugated metal pipe mushroom</a:t>
            </a:r>
            <a:r>
              <a:rPr lang="en-US" baseline="0" dirty="0" smtClean="0"/>
              <a:t> riser or line the CMP barrel through the dam.  It’s okay to just replace the structures with the same size and design.  Pay attention to whether installation methods have changed since the original notes went on your as-built plans, though.  And decide if you’d rather have a lower-maintenance design.  </a:t>
            </a:r>
          </a:p>
          <a:p>
            <a:pPr marL="0" indent="0" eaLnBrk="1" hangingPunct="1">
              <a:buFont typeface="Arial" panose="020B0604020202020204" pitchFamily="34" charset="0"/>
              <a:buNone/>
            </a:pPr>
            <a:endParaRPr lang="en-US" baseline="0" dirty="0" smtClean="0"/>
          </a:p>
          <a:p>
            <a:pPr marL="0" indent="0" eaLnBrk="1" hangingPunct="1">
              <a:buFont typeface="Arial" panose="020B0604020202020204" pitchFamily="34" charset="0"/>
              <a:buNone/>
            </a:pPr>
            <a:r>
              <a:rPr lang="en-US" baseline="0" dirty="0" smtClean="0"/>
              <a:t>If you’re installing a new riser anyway, look at adjusting the pond’s low-flow and overflow elevations to add wet storage.  A quick engineering study on the pond’s runoff routing and hydraulics will show you how much increased water quality volume you might get.</a:t>
            </a:r>
            <a:endParaRPr lang="en-US" dirty="0" smtClean="0"/>
          </a:p>
          <a:p>
            <a:pPr marL="0" indent="0" eaLnBrk="1" hangingPunct="1">
              <a:buFont typeface="Arial" panose="020B0604020202020204" pitchFamily="34" charset="0"/>
              <a:buNone/>
            </a:pPr>
            <a:endParaRPr lang="en-US" dirty="0" smtClean="0"/>
          </a:p>
          <a:p>
            <a:pPr marL="171450" indent="-171450" eaLnBrk="1" hangingPunct="1">
              <a:buFont typeface="Arial" panose="020B0604020202020204" pitchFamily="34" charset="0"/>
              <a:buChar char="•"/>
            </a:pPr>
            <a:r>
              <a:rPr lang="en-US" dirty="0" smtClean="0"/>
              <a:t>Ponds that need dredging to restore basin storage volume</a:t>
            </a:r>
          </a:p>
          <a:p>
            <a:pPr eaLnBrk="1" hangingPunct="1"/>
            <a:endParaRPr lang="en-US" dirty="0" smtClean="0"/>
          </a:p>
          <a:p>
            <a:pPr eaLnBrk="1" hangingPunct="1"/>
            <a:r>
              <a:rPr lang="en-US" dirty="0" smtClean="0"/>
              <a:t>WHICH PONDS TO STAY AWAY FROM?</a:t>
            </a:r>
          </a:p>
          <a:p>
            <a:pPr marL="171450" indent="-171450" eaLnBrk="1" hangingPunct="1">
              <a:buFont typeface="Arial" panose="020B0604020202020204" pitchFamily="34" charset="0"/>
              <a:buChar char="•"/>
            </a:pPr>
            <a:r>
              <a:rPr lang="en-US" dirty="0" smtClean="0"/>
              <a:t>Ponds</a:t>
            </a:r>
            <a:r>
              <a:rPr lang="en-US" baseline="0" dirty="0" smtClean="0"/>
              <a:t> that are so undersized for drainage area, you can’t achieve even 0.5” of WQv.  (Depends on how desperate you are to get partial credit…)</a:t>
            </a:r>
          </a:p>
          <a:p>
            <a:pPr marL="171450" indent="-171450" eaLnBrk="1" hangingPunct="1">
              <a:buFont typeface="Arial" panose="020B0604020202020204" pitchFamily="34" charset="0"/>
              <a:buChar char="•"/>
            </a:pPr>
            <a:r>
              <a:rPr lang="en-US" baseline="0" dirty="0" smtClean="0"/>
              <a:t>Ponds that are surrounded by obstacles making it difficult to do future routine or major maintenance.  Can you afford to restore a fancy golf course every time you dredge it? </a:t>
            </a:r>
          </a:p>
          <a:p>
            <a:pPr marL="171450" indent="-171450" eaLnBrk="1" hangingPunct="1">
              <a:buFont typeface="Arial" panose="020B0604020202020204" pitchFamily="34" charset="0"/>
              <a:buChar char="•"/>
            </a:pPr>
            <a:r>
              <a:rPr lang="en-US" baseline="0" dirty="0" smtClean="0"/>
              <a:t>Older ponds located adjacent to stream channels in wetlands.  We have some 1980s-era dry ponds with dams wedged up against stream channels.  Is expanding these worth the fight for wetland/waterway permits?  Or the adjacent residents’ objection to large-scale clearing in the stream valley?</a:t>
            </a:r>
          </a:p>
          <a:p>
            <a:pPr marL="171450" indent="-171450" eaLnBrk="1" hangingPunct="1">
              <a:buFont typeface="Arial" panose="020B0604020202020204" pitchFamily="34" charset="0"/>
              <a:buChar char="•"/>
            </a:pPr>
            <a:r>
              <a:rPr lang="en-US" baseline="0" dirty="0" smtClean="0"/>
              <a:t>Ponds with minimal drainage area/hydrology, especially those fed only by storm drains.  If the current pond doesn’t receive enough water to keep a wet pool wet, it’ll be an eyesore, and perhaps a maintenance headache.  Depending on groundwater sources and the upstream impervious area, ponds need drainage areas of at least 20-30 acres.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09" indent="-285734">
              <a:defRPr sz="2400">
                <a:solidFill>
                  <a:schemeClr val="tx1"/>
                </a:solidFill>
                <a:latin typeface="Arial" charset="0"/>
                <a:ea typeface="ＭＳ Ｐゴシック" pitchFamily="-80" charset="-128"/>
              </a:defRPr>
            </a:lvl2pPr>
            <a:lvl3pPr marL="1142937" indent="-228587">
              <a:defRPr sz="2400">
                <a:solidFill>
                  <a:schemeClr val="tx1"/>
                </a:solidFill>
                <a:latin typeface="Arial" charset="0"/>
                <a:ea typeface="ＭＳ Ｐゴシック" pitchFamily="-80" charset="-128"/>
              </a:defRPr>
            </a:lvl3pPr>
            <a:lvl4pPr marL="1600112" indent="-228587">
              <a:defRPr sz="2400">
                <a:solidFill>
                  <a:schemeClr val="tx1"/>
                </a:solidFill>
                <a:latin typeface="Arial" charset="0"/>
                <a:ea typeface="ＭＳ Ｐゴシック" pitchFamily="-80" charset="-128"/>
              </a:defRPr>
            </a:lvl4pPr>
            <a:lvl5pPr marL="2057287" indent="-228587">
              <a:defRPr sz="2400">
                <a:solidFill>
                  <a:schemeClr val="tx1"/>
                </a:solidFill>
                <a:latin typeface="Arial" charset="0"/>
                <a:ea typeface="ＭＳ Ｐゴシック" pitchFamily="-80" charset="-128"/>
              </a:defRPr>
            </a:lvl5pPr>
            <a:lvl6pPr marL="2514461" indent="-228587"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635" indent="-228587"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8810" indent="-228587"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5985" indent="-228587" algn="ctr" eaLnBrk="0" fontAlgn="base" hangingPunct="0">
              <a:spcBef>
                <a:spcPct val="0"/>
              </a:spcBef>
              <a:spcAft>
                <a:spcPct val="0"/>
              </a:spcAft>
              <a:defRPr sz="2400">
                <a:solidFill>
                  <a:schemeClr val="tx1"/>
                </a:solidFill>
                <a:latin typeface="Arial" charset="0"/>
                <a:ea typeface="ＭＳ Ｐゴシック" pitchFamily="-80" charset="-128"/>
              </a:defRPr>
            </a:lvl9pPr>
          </a:lstStyle>
          <a:p>
            <a:fld id="{7E47FD5C-7DDE-476C-9C09-E8CAF3732073}" type="slidenum">
              <a:rPr lang="en-US" sz="1200"/>
              <a:pPr/>
              <a:t>6</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US" dirty="0" smtClean="0"/>
              <a:t>SWM facility design has evolved – a LOT – over my career.</a:t>
            </a:r>
            <a:r>
              <a:rPr lang="en-US" baseline="0" dirty="0" smtClean="0"/>
              <a:t>  So we keep finding that the ‘next best thing’ we put into a pond in the 1990s or 2000s may not work as well as we thought it would.  For instance, wetland marsh ponds were highly encouraged 15 years ago.  Today, we find they have a short shelf-life before the marshes become ineffective upland areas, the diverse planting get conquered by monoculture cattails, and the plants only take up nutrients during 6 months anyway.  So, it’s okay to modify designs with newer or more practical measures.</a:t>
            </a:r>
          </a:p>
          <a:p>
            <a:pPr eaLnBrk="1" hangingPunct="1"/>
            <a:endParaRPr lang="en-US" baseline="0" dirty="0" smtClean="0"/>
          </a:p>
          <a:p>
            <a:pPr eaLnBrk="1" hangingPunct="1"/>
            <a:r>
              <a:rPr lang="en-US" baseline="0" dirty="0" smtClean="0"/>
              <a:t>And each pond is a little different – different designers, different pre-fab products, different space or elevation constraints.  Other agencies have their own requirements that impact your design.  Forestry requirements, art in public places, utilities easements, and public park features may impact your design or the future maintenance.  Flexibility from all stakeholders can really help with mitigating these conflicts.</a:t>
            </a:r>
          </a:p>
          <a:p>
            <a:pPr eaLnBrk="1" hangingPunct="1"/>
            <a:endParaRPr lang="en-US" baseline="0" dirty="0" smtClean="0"/>
          </a:p>
          <a:p>
            <a:pPr eaLnBrk="1" hangingPunct="1"/>
            <a:r>
              <a:rPr lang="en-US" baseline="0" dirty="0" smtClean="0"/>
              <a:t>We may have a facility that doesn’t have a pond drain, or had no access to reach the inflow points. Or there’s no easy way to take the pond offline for major reconstruction.  Again, these are typical engineering challenges, and there’s lots of tricks to work around them.  </a:t>
            </a:r>
          </a:p>
          <a:p>
            <a:pPr eaLnBrk="1" hangingPunct="1"/>
            <a:endParaRPr lang="en-US" baseline="0" dirty="0" smtClean="0"/>
          </a:p>
          <a:p>
            <a:pPr eaLnBrk="1" hangingPunct="1"/>
            <a:r>
              <a:rPr lang="en-US" baseline="0" dirty="0" smtClean="0"/>
              <a:t>Disclaimer – we’re not blaming the original designers or reviewers.  We’ll keep finding these unexpected issues as we start thinking about SWM facilities not as one-time construction jobs, but infrastructure with long-term maintenance/ replacement needs.  If you stay at your job long enough to see all the mistakes you incorporated into your proudest SWM designs, good for you!  Enjoy trouble-shooting your facility.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8F0FCA-27AE-4C36-A432-C360166E76B4}" type="slidenum">
              <a:rPr lang="en-US" smtClean="0"/>
              <a:pPr>
                <a:defRPr/>
              </a:pPr>
              <a:t>7</a:t>
            </a:fld>
            <a:endParaRPr lang="en-US" dirty="0"/>
          </a:p>
        </p:txBody>
      </p:sp>
    </p:spTree>
    <p:extLst>
      <p:ext uri="{BB962C8B-B14F-4D97-AF65-F5344CB8AC3E}">
        <p14:creationId xmlns:p14="http://schemas.microsoft.com/office/powerpoint/2010/main" val="30542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09" indent="-285734">
              <a:defRPr sz="2400">
                <a:solidFill>
                  <a:schemeClr val="tx1"/>
                </a:solidFill>
                <a:latin typeface="Arial" charset="0"/>
                <a:ea typeface="ＭＳ Ｐゴシック" pitchFamily="-80" charset="-128"/>
              </a:defRPr>
            </a:lvl2pPr>
            <a:lvl3pPr marL="1142937" indent="-228587">
              <a:defRPr sz="2400">
                <a:solidFill>
                  <a:schemeClr val="tx1"/>
                </a:solidFill>
                <a:latin typeface="Arial" charset="0"/>
                <a:ea typeface="ＭＳ Ｐゴシック" pitchFamily="-80" charset="-128"/>
              </a:defRPr>
            </a:lvl3pPr>
            <a:lvl4pPr marL="1600112" indent="-228587">
              <a:defRPr sz="2400">
                <a:solidFill>
                  <a:schemeClr val="tx1"/>
                </a:solidFill>
                <a:latin typeface="Arial" charset="0"/>
                <a:ea typeface="ＭＳ Ｐゴシック" pitchFamily="-80" charset="-128"/>
              </a:defRPr>
            </a:lvl4pPr>
            <a:lvl5pPr marL="2057287" indent="-228587">
              <a:defRPr sz="2400">
                <a:solidFill>
                  <a:schemeClr val="tx1"/>
                </a:solidFill>
                <a:latin typeface="Arial" charset="0"/>
                <a:ea typeface="ＭＳ Ｐゴシック" pitchFamily="-80" charset="-128"/>
              </a:defRPr>
            </a:lvl5pPr>
            <a:lvl6pPr marL="2514461" indent="-228587"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635" indent="-228587"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8810" indent="-228587"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5985" indent="-228587" algn="ctr" eaLnBrk="0" fontAlgn="base" hangingPunct="0">
              <a:spcBef>
                <a:spcPct val="0"/>
              </a:spcBef>
              <a:spcAft>
                <a:spcPct val="0"/>
              </a:spcAft>
              <a:defRPr sz="2400">
                <a:solidFill>
                  <a:schemeClr val="tx1"/>
                </a:solidFill>
                <a:latin typeface="Arial" charset="0"/>
                <a:ea typeface="ＭＳ Ｐゴシック" pitchFamily="-80" charset="-128"/>
              </a:defRPr>
            </a:lvl9pPr>
          </a:lstStyle>
          <a:p>
            <a:fld id="{7E47FD5C-7DDE-476C-9C09-E8CAF3732073}" type="slidenum">
              <a:rPr lang="en-US" sz="1200"/>
              <a:pPr/>
              <a:t>8</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0" marR="0">
              <a:lnSpc>
                <a:spcPct val="115000"/>
              </a:lnSpc>
              <a:spcBef>
                <a:spcPts val="0"/>
              </a:spcBef>
              <a:spcAft>
                <a:spcPts val="600"/>
              </a:spcAft>
            </a:pPr>
            <a:r>
              <a:rPr lang="en-US" sz="1200" u="none" dirty="0" smtClean="0">
                <a:effectLst/>
                <a:latin typeface="Calibri"/>
                <a:ea typeface="Calibri"/>
                <a:cs typeface="Times New Roman"/>
              </a:rPr>
              <a:t>Plan ahead to solve constructability issues.  And remember you’ll need to solve these not once, but every time you come back for major</a:t>
            </a:r>
            <a:r>
              <a:rPr lang="en-US" sz="1200" u="none" baseline="0" dirty="0" smtClean="0">
                <a:effectLst/>
                <a:latin typeface="Calibri"/>
                <a:ea typeface="Calibri"/>
                <a:cs typeface="Times New Roman"/>
              </a:rPr>
              <a:t> maintenance work.  </a:t>
            </a:r>
            <a:r>
              <a:rPr lang="en-US" sz="1200" u="none" dirty="0" smtClean="0">
                <a:effectLst/>
                <a:latin typeface="Calibri"/>
                <a:ea typeface="Calibri"/>
                <a:cs typeface="Times New Roman"/>
              </a:rPr>
              <a:t> </a:t>
            </a:r>
          </a:p>
          <a:p>
            <a:pPr marL="171450" marR="0" indent="-171450">
              <a:lnSpc>
                <a:spcPct val="115000"/>
              </a:lnSpc>
              <a:spcBef>
                <a:spcPts val="0"/>
              </a:spcBef>
              <a:spcAft>
                <a:spcPts val="600"/>
              </a:spcAft>
              <a:buFont typeface="Arial" panose="020B0604020202020204" pitchFamily="34" charset="0"/>
              <a:buChar char="•"/>
            </a:pPr>
            <a:endParaRPr lang="en-US" sz="1200" dirty="0" smtClean="0">
              <a:effectLst/>
              <a:latin typeface="Calibri"/>
              <a:ea typeface="Calibri"/>
              <a:cs typeface="Times New Roman"/>
            </a:endParaRPr>
          </a:p>
          <a:p>
            <a:pPr marL="0" marR="0" indent="0" algn="l" defTabSz="914400" rtl="0" eaLnBrk="0" fontAlgn="base" latinLnBrk="0" hangingPunct="0">
              <a:lnSpc>
                <a:spcPct val="115000"/>
              </a:lnSpc>
              <a:spcBef>
                <a:spcPts val="0"/>
              </a:spcBef>
              <a:spcAft>
                <a:spcPts val="600"/>
              </a:spcAft>
              <a:buClrTx/>
              <a:buSzTx/>
              <a:buFont typeface="Arial" panose="020B0604020202020204" pitchFamily="34" charset="0"/>
              <a:buNone/>
              <a:tabLst/>
              <a:defRPr/>
            </a:pPr>
            <a:r>
              <a:rPr lang="en-US" sz="1200" dirty="0" smtClean="0">
                <a:effectLst/>
                <a:latin typeface="Calibri"/>
                <a:ea typeface="Calibri"/>
                <a:cs typeface="Times New Roman"/>
              </a:rPr>
              <a:t>Sediment Removal Is Challenging </a:t>
            </a: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Early Estimating of Sediment Dredge Volumes -</a:t>
            </a:r>
            <a:r>
              <a:rPr lang="en-US" sz="1200" baseline="0" dirty="0" smtClean="0">
                <a:effectLst/>
                <a:latin typeface="Calibri"/>
                <a:ea typeface="Calibri"/>
                <a:cs typeface="Times New Roman"/>
              </a:rPr>
              <a:t> </a:t>
            </a:r>
            <a:r>
              <a:rPr lang="en-US" sz="1200" dirty="0" smtClean="0">
                <a:effectLst/>
                <a:latin typeface="Calibri"/>
                <a:ea typeface="Calibri"/>
                <a:cs typeface="Times New Roman"/>
              </a:rPr>
              <a:t>hard to determine depth of accumulated sediments in wet pond areas without expensive bathymetric surveys (2 guys in a rowboat with a surveying rod probing for the bottom).</a:t>
            </a:r>
            <a:r>
              <a:rPr lang="en-US" sz="1200" baseline="0" dirty="0" smtClean="0">
                <a:effectLst/>
                <a:latin typeface="Calibri"/>
                <a:ea typeface="Calibri"/>
                <a:cs typeface="Times New Roman"/>
              </a:rPr>
              <a:t>  It’s</a:t>
            </a:r>
            <a:r>
              <a:rPr lang="en-US" sz="1200" dirty="0" smtClean="0">
                <a:effectLst/>
                <a:latin typeface="Calibri"/>
                <a:ea typeface="Calibri"/>
                <a:cs typeface="Times New Roman"/>
              </a:rPr>
              <a:t> hard to judge before draining pond how much sediment must be dredged;</a:t>
            </a: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pond drain openings may be blocked with sediment accumulation</a:t>
            </a:r>
            <a:r>
              <a:rPr lang="en-US" sz="1200" baseline="0" dirty="0" smtClean="0">
                <a:effectLst/>
                <a:latin typeface="Calibri"/>
                <a:ea typeface="Calibri"/>
                <a:cs typeface="Times New Roman"/>
              </a:rPr>
              <a:t> – have to pump down the pond full of water just to start work</a:t>
            </a:r>
            <a:endParaRPr lang="en-US" sz="1200" dirty="0" smtClean="0">
              <a:effectLst/>
              <a:latin typeface="Calibri"/>
              <a:ea typeface="Calibri"/>
              <a:cs typeface="Times New Roman"/>
            </a:endParaRP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Typically little room to store &amp; dewater wet dredge material before hauling offsite – expensive to load and move mud soup.  Truck load of</a:t>
            </a:r>
            <a:r>
              <a:rPr lang="en-US" sz="1200" baseline="0" dirty="0" smtClean="0">
                <a:effectLst/>
                <a:latin typeface="Calibri"/>
                <a:ea typeface="Calibri"/>
                <a:cs typeface="Times New Roman"/>
              </a:rPr>
              <a:t> dry material is 8-10 CY, but wet material can only load about 4-6 CY per truck.</a:t>
            </a:r>
            <a:r>
              <a:rPr lang="en-US" sz="1200" dirty="0" smtClean="0">
                <a:effectLst/>
                <a:latin typeface="Calibri"/>
                <a:ea typeface="Calibri"/>
                <a:cs typeface="Times New Roman"/>
              </a:rPr>
              <a:t> </a:t>
            </a:r>
          </a:p>
          <a:p>
            <a:pPr marL="0" marR="0" indent="0">
              <a:lnSpc>
                <a:spcPct val="115000"/>
              </a:lnSpc>
              <a:spcBef>
                <a:spcPts val="0"/>
              </a:spcBef>
              <a:spcAft>
                <a:spcPts val="600"/>
              </a:spcAft>
              <a:buFont typeface="Arial" panose="020B0604020202020204" pitchFamily="34" charset="0"/>
              <a:buNone/>
            </a:pPr>
            <a:endParaRPr lang="en-US" sz="1200" dirty="0" smtClean="0">
              <a:effectLst/>
              <a:latin typeface="Calibri"/>
              <a:ea typeface="Calibri"/>
              <a:cs typeface="Times New Roman"/>
            </a:endParaRPr>
          </a:p>
          <a:p>
            <a:pPr marL="0" marR="0" indent="0">
              <a:lnSpc>
                <a:spcPct val="115000"/>
              </a:lnSpc>
              <a:spcBef>
                <a:spcPts val="0"/>
              </a:spcBef>
              <a:spcAft>
                <a:spcPts val="600"/>
              </a:spcAft>
              <a:buFont typeface="Arial" panose="020B0604020202020204" pitchFamily="34" charset="0"/>
              <a:buNone/>
            </a:pPr>
            <a:r>
              <a:rPr lang="en-US" sz="1200" dirty="0" smtClean="0">
                <a:effectLst/>
                <a:latin typeface="Calibri"/>
                <a:ea typeface="Calibri"/>
                <a:cs typeface="Times New Roman"/>
              </a:rPr>
              <a:t>ESC Issues</a:t>
            </a:r>
          </a:p>
          <a:p>
            <a:pPr marL="171450" marR="0" indent="-171450" algn="l" defTabSz="914400" rtl="0" eaLnBrk="0" fontAlgn="base" latinLnBrk="0" hangingPunct="0">
              <a:lnSpc>
                <a:spcPct val="115000"/>
              </a:lnSpc>
              <a:spcBef>
                <a:spcPts val="0"/>
              </a:spcBef>
              <a:spcAft>
                <a:spcPts val="600"/>
              </a:spcAft>
              <a:buClrTx/>
              <a:buSzTx/>
              <a:buFont typeface="Arial" panose="020B0604020202020204" pitchFamily="34" charset="0"/>
              <a:buChar char="•"/>
              <a:tabLst/>
              <a:defRPr/>
            </a:pPr>
            <a:r>
              <a:rPr lang="en-US" sz="1200" dirty="0" smtClean="0">
                <a:effectLst/>
                <a:latin typeface="Calibri"/>
                <a:ea typeface="Calibri"/>
                <a:cs typeface="Times New Roman"/>
              </a:rPr>
              <a:t>ESC control of Maryland state-mandated 2-year design flows is very difficult in ponds with large drainage areas (roughly 40 acres &amp; up), especially in online ponds. May only be able to manage 1-year storms, if that.  </a:t>
            </a: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MDE ESC specs for dewatering &amp; filtering aren’t provided for more than 10-acre drainage areas, except for sediment basins and those only go up to 100 acres.</a:t>
            </a:r>
            <a:r>
              <a:rPr lang="en-US" sz="1200" baseline="0" dirty="0" smtClean="0">
                <a:effectLst/>
                <a:latin typeface="Calibri"/>
                <a:ea typeface="Calibri"/>
                <a:cs typeface="Times New Roman"/>
              </a:rPr>
              <a:t>  Need to do engineering designs to adapt standard details.  </a:t>
            </a:r>
          </a:p>
          <a:p>
            <a:pPr marL="171450" marR="0" indent="-171450">
              <a:lnSpc>
                <a:spcPct val="115000"/>
              </a:lnSpc>
              <a:spcBef>
                <a:spcPts val="0"/>
              </a:spcBef>
              <a:spcAft>
                <a:spcPts val="600"/>
              </a:spcAft>
              <a:buFont typeface="Arial" panose="020B0604020202020204" pitchFamily="34" charset="0"/>
              <a:buChar char="•"/>
            </a:pPr>
            <a:r>
              <a:rPr lang="en-US" sz="1200" baseline="0" dirty="0" smtClean="0">
                <a:effectLst/>
                <a:latin typeface="Calibri"/>
                <a:ea typeface="Calibri"/>
                <a:cs typeface="Times New Roman"/>
              </a:rPr>
              <a:t>ESC also includes the sequence of construction, and phasing the work.  Use these to break project into more manageable chunks or provide extra space outside the work area.</a:t>
            </a:r>
          </a:p>
          <a:p>
            <a:pPr marL="171450" marR="0" indent="-171450">
              <a:lnSpc>
                <a:spcPct val="115000"/>
              </a:lnSpc>
              <a:spcBef>
                <a:spcPts val="0"/>
              </a:spcBef>
              <a:spcAft>
                <a:spcPts val="600"/>
              </a:spcAft>
              <a:buFont typeface="Arial" panose="020B0604020202020204" pitchFamily="34" charset="0"/>
              <a:buChar char="•"/>
            </a:pPr>
            <a:r>
              <a:rPr lang="en-US" sz="1200" baseline="0" dirty="0" smtClean="0">
                <a:effectLst/>
                <a:latin typeface="Calibri"/>
                <a:ea typeface="Calibri"/>
                <a:cs typeface="Times New Roman"/>
              </a:rPr>
              <a:t>Consider other ESC measures, if they help meet the intent of diverting clean water and filtering dirty water.  One of our Rockville engineers is looking at a skimmer device to help dewater this pond during construction.  MDE says we can try this but need to evaluate the design details for appropriate filtering and sediment settling capacity.  </a:t>
            </a:r>
            <a:r>
              <a:rPr lang="en-US" sz="1200" dirty="0" smtClean="0">
                <a:effectLst/>
                <a:latin typeface="Calibri"/>
                <a:ea typeface="Calibri"/>
                <a:cs typeface="Times New Roman"/>
              </a:rPr>
              <a:t> </a:t>
            </a:r>
          </a:p>
          <a:p>
            <a:pPr marL="0" marR="0" indent="0">
              <a:lnSpc>
                <a:spcPct val="115000"/>
              </a:lnSpc>
              <a:spcBef>
                <a:spcPts val="0"/>
              </a:spcBef>
              <a:spcAft>
                <a:spcPts val="600"/>
              </a:spcAft>
              <a:buFont typeface="Arial" panose="020B0604020202020204" pitchFamily="34" charset="0"/>
              <a:buNone/>
            </a:pPr>
            <a:endParaRPr lang="en-US" sz="1200" dirty="0" smtClean="0">
              <a:effectLst/>
              <a:latin typeface="Calibri"/>
              <a:ea typeface="Calibri"/>
              <a:cs typeface="Times New Roman"/>
            </a:endParaRPr>
          </a:p>
          <a:p>
            <a:pPr marL="0" marR="0" indent="0">
              <a:lnSpc>
                <a:spcPct val="115000"/>
              </a:lnSpc>
              <a:spcBef>
                <a:spcPts val="0"/>
              </a:spcBef>
              <a:spcAft>
                <a:spcPts val="600"/>
              </a:spcAft>
              <a:buFont typeface="Arial" panose="020B0604020202020204" pitchFamily="34" charset="0"/>
              <a:buNone/>
            </a:pPr>
            <a:r>
              <a:rPr lang="en-US" sz="1200" dirty="0" smtClean="0">
                <a:effectLst/>
                <a:latin typeface="Calibri"/>
                <a:ea typeface="Calibri"/>
                <a:cs typeface="Times New Roman"/>
              </a:rPr>
              <a:t>Clean Water Diversions</a:t>
            </a: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Diverting</a:t>
            </a:r>
            <a:r>
              <a:rPr lang="en-US" sz="1200" baseline="0" dirty="0" smtClean="0">
                <a:effectLst/>
                <a:latin typeface="Calibri"/>
                <a:ea typeface="Calibri"/>
                <a:cs typeface="Times New Roman"/>
              </a:rPr>
              <a:t> c</a:t>
            </a:r>
            <a:r>
              <a:rPr lang="en-US" sz="1200" dirty="0" smtClean="0">
                <a:effectLst/>
                <a:latin typeface="Calibri"/>
                <a:ea typeface="Calibri"/>
                <a:cs typeface="Times New Roman"/>
              </a:rPr>
              <a:t>lean water around your construction in the pond basin will help keep costs down and speed</a:t>
            </a:r>
            <a:r>
              <a:rPr lang="en-US" sz="1200" baseline="0" dirty="0" smtClean="0">
                <a:effectLst/>
                <a:latin typeface="Calibri"/>
                <a:ea typeface="Calibri"/>
                <a:cs typeface="Times New Roman"/>
              </a:rPr>
              <a:t> up construction.  </a:t>
            </a:r>
          </a:p>
          <a:p>
            <a:pPr marL="628650" marR="0" lvl="1" indent="-171450">
              <a:lnSpc>
                <a:spcPct val="115000"/>
              </a:lnSpc>
              <a:spcBef>
                <a:spcPts val="0"/>
              </a:spcBef>
              <a:spcAft>
                <a:spcPts val="600"/>
              </a:spcAft>
              <a:buFont typeface="Arial" panose="020B0604020202020204" pitchFamily="34" charset="0"/>
              <a:buChar char="•"/>
            </a:pPr>
            <a:r>
              <a:rPr lang="en-US" sz="1200" baseline="0" dirty="0" smtClean="0">
                <a:effectLst/>
                <a:latin typeface="Calibri"/>
                <a:ea typeface="Calibri"/>
                <a:cs typeface="Times New Roman"/>
              </a:rPr>
              <a:t>Temporarily re-route storm drain inflow points around entire pond</a:t>
            </a:r>
          </a:p>
          <a:p>
            <a:pPr marL="628650" marR="0" lvl="1" indent="-171450">
              <a:lnSpc>
                <a:spcPct val="115000"/>
              </a:lnSpc>
              <a:spcBef>
                <a:spcPts val="0"/>
              </a:spcBef>
              <a:spcAft>
                <a:spcPts val="600"/>
              </a:spcAft>
              <a:buFont typeface="Arial" panose="020B0604020202020204" pitchFamily="34" charset="0"/>
              <a:buChar char="•"/>
            </a:pPr>
            <a:r>
              <a:rPr lang="en-US" sz="1200" baseline="0" dirty="0" smtClean="0">
                <a:effectLst/>
                <a:latin typeface="Calibri"/>
                <a:ea typeface="Calibri"/>
                <a:cs typeface="Times New Roman"/>
              </a:rPr>
              <a:t>Pipe streams and storm drains directly into the pond outfall</a:t>
            </a:r>
            <a:endParaRPr lang="en-US" sz="1200" dirty="0" smtClean="0">
              <a:effectLst/>
              <a:latin typeface="Calibri"/>
              <a:ea typeface="Calibri"/>
              <a:cs typeface="Times New Roman"/>
            </a:endParaRP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Clean water diversions to route upstream runoff around your pond is harder</a:t>
            </a:r>
            <a:r>
              <a:rPr lang="en-US" sz="1200" baseline="0" dirty="0" smtClean="0">
                <a:effectLst/>
                <a:latin typeface="Calibri"/>
                <a:ea typeface="Calibri"/>
                <a:cs typeface="Times New Roman"/>
              </a:rPr>
              <a:t> after surrounding area is developed.  Existing storm drain outfalls are now fixed both in location and in depth, which reduces flexibility to divert these.  Outfall elevations and pipe sizes are also fixed.  Many permanent pond outfalls only allow a bypass flow from the contributing drainage area after the whole basin is under water, which doesn’t work when you’re trying to dredge a drained pond.  </a:t>
            </a:r>
          </a:p>
          <a:p>
            <a:pPr marL="171450" marR="0" indent="-171450">
              <a:lnSpc>
                <a:spcPct val="115000"/>
              </a:lnSpc>
              <a:spcBef>
                <a:spcPts val="0"/>
              </a:spcBef>
              <a:spcAft>
                <a:spcPts val="600"/>
              </a:spcAft>
              <a:buFont typeface="Arial" panose="020B0604020202020204" pitchFamily="34" charset="0"/>
              <a:buChar char="•"/>
            </a:pPr>
            <a:r>
              <a:rPr lang="en-US" sz="1200" baseline="0" dirty="0" smtClean="0">
                <a:effectLst/>
                <a:latin typeface="Calibri"/>
                <a:ea typeface="Calibri"/>
                <a:cs typeface="Times New Roman"/>
              </a:rPr>
              <a:t>For sprawling ponds, consider phased ESC – you can use one side to convey clean water while damming off and working on the other side, at least up to a certain sized storm elevation.</a:t>
            </a:r>
            <a:endParaRPr lang="en-US" sz="1200" dirty="0" smtClean="0">
              <a:effectLst/>
              <a:latin typeface="Calibri"/>
              <a:ea typeface="Calibri"/>
              <a:cs typeface="Times New Roman"/>
            </a:endParaRPr>
          </a:p>
          <a:p>
            <a:pPr marL="0" marR="0">
              <a:lnSpc>
                <a:spcPct val="115000"/>
              </a:lnSpc>
              <a:spcBef>
                <a:spcPts val="0"/>
              </a:spcBef>
              <a:spcAft>
                <a:spcPts val="1000"/>
              </a:spcAft>
            </a:pPr>
            <a:endParaRPr lang="en-US" sz="1200" dirty="0" smtClean="0">
              <a:effectLst/>
              <a:latin typeface="Calibri"/>
              <a:ea typeface="Calibri"/>
              <a:cs typeface="Times New Roman"/>
            </a:endParaRPr>
          </a:p>
          <a:p>
            <a:pPr marL="0" marR="0" indent="0">
              <a:lnSpc>
                <a:spcPct val="115000"/>
              </a:lnSpc>
              <a:spcBef>
                <a:spcPts val="0"/>
              </a:spcBef>
              <a:spcAft>
                <a:spcPts val="600"/>
              </a:spcAft>
              <a:buFont typeface="Arial" panose="020B0604020202020204" pitchFamily="34" charset="0"/>
              <a:buNone/>
            </a:pPr>
            <a:r>
              <a:rPr lang="en-US" sz="1200" dirty="0" smtClean="0">
                <a:effectLst/>
                <a:latin typeface="Calibri"/>
                <a:ea typeface="Calibri"/>
                <a:cs typeface="Times New Roman"/>
              </a:rPr>
              <a:t>Access Paths</a:t>
            </a: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Reinforced access paths are good for light vehicles, but not heavy construction equipment (we had to cover with mulch/timber mats); </a:t>
            </a: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Previous access</a:t>
            </a:r>
            <a:r>
              <a:rPr lang="en-US" sz="1200" baseline="0" dirty="0" smtClean="0">
                <a:effectLst/>
                <a:latin typeface="Calibri"/>
                <a:ea typeface="Calibri"/>
                <a:cs typeface="Times New Roman"/>
              </a:rPr>
              <a:t> paths may not remain open </a:t>
            </a:r>
            <a:r>
              <a:rPr lang="en-US" sz="1200" dirty="0" smtClean="0">
                <a:effectLst/>
                <a:latin typeface="Calibri"/>
                <a:ea typeface="Calibri"/>
                <a:cs typeface="Times New Roman"/>
              </a:rPr>
              <a:t>(if</a:t>
            </a:r>
            <a:r>
              <a:rPr lang="en-US" sz="1200" baseline="0" dirty="0" smtClean="0">
                <a:effectLst/>
                <a:latin typeface="Calibri"/>
                <a:ea typeface="Calibri"/>
                <a:cs typeface="Times New Roman"/>
              </a:rPr>
              <a:t> we </a:t>
            </a:r>
            <a:r>
              <a:rPr lang="en-US" sz="1200" dirty="0" smtClean="0">
                <a:effectLst/>
                <a:latin typeface="Calibri"/>
                <a:ea typeface="Calibri"/>
                <a:cs typeface="Times New Roman"/>
              </a:rPr>
              <a:t>allowed street trees or reforestation to be planted in or too close to access paths, paths ran through wetlands that have gone back to natural semi-submerged conditions) </a:t>
            </a: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establish access path to dam/riser and each storm drain inflow structure for clean-out – it may not be reinforced, but should be reasonably</a:t>
            </a:r>
            <a:r>
              <a:rPr lang="en-US" sz="1200" baseline="0" dirty="0" smtClean="0">
                <a:effectLst/>
                <a:latin typeface="Calibri"/>
                <a:ea typeface="Calibri"/>
                <a:cs typeface="Times New Roman"/>
              </a:rPr>
              <a:t> graded, kept clear, and be on public property</a:t>
            </a:r>
            <a:r>
              <a:rPr lang="en-US" sz="1200" dirty="0" smtClean="0">
                <a:effectLst/>
                <a:latin typeface="Calibri"/>
                <a:ea typeface="Calibri"/>
                <a:cs typeface="Times New Roman"/>
              </a:rPr>
              <a:t>; </a:t>
            </a: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slopes to reach all SD inflow points were sometimes too steep for reasonable truck access (4:1 h:v, is steepest allowed – have to cut path on diagonal).</a:t>
            </a:r>
          </a:p>
          <a:p>
            <a:pPr marL="0" marR="0">
              <a:lnSpc>
                <a:spcPct val="115000"/>
              </a:lnSpc>
              <a:spcBef>
                <a:spcPts val="0"/>
              </a:spcBef>
              <a:spcAft>
                <a:spcPts val="1000"/>
              </a:spcAft>
            </a:pPr>
            <a:endParaRPr lang="en-US" sz="1200" dirty="0" smtClean="0">
              <a:effectLst/>
              <a:latin typeface="Calibri"/>
              <a:ea typeface="Calibri"/>
              <a:cs typeface="Times New Roman"/>
            </a:endParaRPr>
          </a:p>
          <a:p>
            <a:pPr marL="0" marR="0" indent="0">
              <a:lnSpc>
                <a:spcPct val="115000"/>
              </a:lnSpc>
              <a:spcBef>
                <a:spcPts val="0"/>
              </a:spcBef>
              <a:spcAft>
                <a:spcPts val="600"/>
              </a:spcAft>
              <a:buFont typeface="Arial" panose="020B0604020202020204" pitchFamily="34" charset="0"/>
              <a:buNone/>
            </a:pPr>
            <a:r>
              <a:rPr lang="en-US" sz="1200" dirty="0" smtClean="0">
                <a:effectLst/>
                <a:latin typeface="Calibri"/>
                <a:ea typeface="Calibri"/>
                <a:cs typeface="Times New Roman"/>
              </a:rPr>
              <a:t>Time of Year and Wet Weather Affect Costs &amp; Schedule</a:t>
            </a: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Wet weather causes extensive delays/extra costs due to repeat filling of basin during construction.  Results in days lost while contractor</a:t>
            </a:r>
            <a:r>
              <a:rPr lang="en-US" sz="1200" baseline="0" dirty="0" smtClean="0">
                <a:effectLst/>
                <a:latin typeface="Calibri"/>
                <a:ea typeface="Calibri"/>
                <a:cs typeface="Times New Roman"/>
              </a:rPr>
              <a:t> dewaters pond.  P</a:t>
            </a:r>
            <a:r>
              <a:rPr lang="en-US" sz="1200" dirty="0" smtClean="0">
                <a:effectLst/>
                <a:latin typeface="Calibri"/>
                <a:ea typeface="Calibri"/>
                <a:cs typeface="Times New Roman"/>
              </a:rPr>
              <a:t>ump-downs get particularly expensive; City has successfully used a siphon method to get</a:t>
            </a:r>
            <a:r>
              <a:rPr lang="en-US" sz="1200" baseline="0" dirty="0" smtClean="0">
                <a:effectLst/>
                <a:latin typeface="Calibri"/>
                <a:ea typeface="Calibri"/>
                <a:cs typeface="Times New Roman"/>
              </a:rPr>
              <a:t> ponds with 15’ of backed-up water drained.  You hook up a couple of pumps to flexible plastic piping that runs from the deepest part of the pond up over the weir wall or riser overflow and back down to the pond barrel elevation.  Turn on the pumps, get the pipes full of water, then turn off the pumps.  The pipes will suck water down to the discharge elevation, saving the pump fuel costs and contractor oversight.  Still takes a day or two, but is much cheaper.  </a:t>
            </a:r>
          </a:p>
          <a:p>
            <a:pPr marL="171450" marR="0" indent="-171450">
              <a:lnSpc>
                <a:spcPct val="115000"/>
              </a:lnSpc>
              <a:spcBef>
                <a:spcPts val="0"/>
              </a:spcBef>
              <a:spcAft>
                <a:spcPts val="600"/>
              </a:spcAft>
              <a:buFont typeface="Arial" panose="020B0604020202020204" pitchFamily="34" charset="0"/>
              <a:buChar char="•"/>
            </a:pPr>
            <a:r>
              <a:rPr lang="en-US" sz="1200" baseline="0" dirty="0" smtClean="0">
                <a:effectLst/>
                <a:latin typeface="Calibri"/>
                <a:ea typeface="Calibri"/>
                <a:cs typeface="Times New Roman"/>
              </a:rPr>
              <a:t>Working in the winter/spring often means more rain and longer times to dry out site, which slows work.</a:t>
            </a:r>
            <a:endParaRPr lang="en-US" sz="1200" dirty="0" smtClean="0">
              <a:effectLst/>
              <a:latin typeface="Calibri"/>
              <a:ea typeface="Calibri"/>
              <a:cs typeface="Times New Roman"/>
            </a:endParaRP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State</a:t>
            </a:r>
            <a:r>
              <a:rPr lang="en-US" sz="1200" baseline="0" dirty="0" smtClean="0">
                <a:effectLst/>
                <a:latin typeface="Calibri"/>
                <a:ea typeface="Calibri"/>
                <a:cs typeface="Times New Roman"/>
              </a:rPr>
              <a:t> stream closure periods for fish spawning protection dictate when online projects could be done.  A</a:t>
            </a:r>
            <a:r>
              <a:rPr lang="en-US" sz="1200" dirty="0" smtClean="0">
                <a:effectLst/>
                <a:latin typeface="Calibri"/>
                <a:ea typeface="Calibri"/>
                <a:cs typeface="Times New Roman"/>
              </a:rPr>
              <a:t>ny work for online ponds (i.e., with a stream entering the pond) is subject to MDE’s stream closure period from March 1-June 15, so work has to be completed outside this or you must get a state waiver.</a:t>
            </a:r>
          </a:p>
          <a:p>
            <a:pPr marL="171450" marR="0" indent="-171450">
              <a:lnSpc>
                <a:spcPct val="115000"/>
              </a:lnSpc>
              <a:spcBef>
                <a:spcPts val="0"/>
              </a:spcBef>
              <a:spcAft>
                <a:spcPts val="600"/>
              </a:spcAft>
              <a:buFont typeface="Arial" panose="020B0604020202020204" pitchFamily="34" charset="0"/>
              <a:buChar char="•"/>
            </a:pPr>
            <a:r>
              <a:rPr lang="en-US" sz="1200" dirty="0" smtClean="0">
                <a:effectLst/>
                <a:latin typeface="Calibri"/>
                <a:ea typeface="Calibri"/>
                <a:cs typeface="Times New Roman"/>
              </a:rPr>
              <a:t>For protecting</a:t>
            </a:r>
            <a:r>
              <a:rPr lang="en-US" sz="1200" baseline="0" dirty="0" smtClean="0">
                <a:effectLst/>
                <a:latin typeface="Calibri"/>
                <a:ea typeface="Calibri"/>
                <a:cs typeface="Times New Roman"/>
              </a:rPr>
              <a:t> amphibian/reptile habitat, target construction for late summer/fall/early winter to avoid mating and hibernation seasons.  </a:t>
            </a:r>
            <a:r>
              <a:rPr lang="en-US" sz="1200" dirty="0" smtClean="0">
                <a:effectLst/>
                <a:latin typeface="Calibri"/>
                <a:ea typeface="Calibri"/>
                <a:cs typeface="Times New Roman"/>
              </a:rPr>
              <a:t> </a:t>
            </a:r>
          </a:p>
          <a:p>
            <a:pPr marL="0" marR="0">
              <a:lnSpc>
                <a:spcPct val="115000"/>
              </a:lnSpc>
              <a:spcBef>
                <a:spcPts val="0"/>
              </a:spcBef>
              <a:spcAft>
                <a:spcPts val="1000"/>
              </a:spcAft>
            </a:pPr>
            <a:endParaRPr lang="en-US" sz="1200" dirty="0" smtClean="0">
              <a:effectLst/>
              <a:latin typeface="Calibri"/>
              <a:ea typeface="Calibri"/>
              <a:cs typeface="Times New Roman"/>
            </a:endParaRPr>
          </a:p>
          <a:p>
            <a:pPr marL="0" marR="0">
              <a:lnSpc>
                <a:spcPct val="115000"/>
              </a:lnSpc>
              <a:spcBef>
                <a:spcPts val="0"/>
              </a:spcBef>
              <a:spcAft>
                <a:spcPts val="1000"/>
              </a:spcAft>
            </a:pPr>
            <a:r>
              <a:rPr lang="en-US" sz="1200" dirty="0" smtClean="0">
                <a:effectLst/>
                <a:latin typeface="Calibri"/>
                <a:ea typeface="Calibri"/>
                <a:cs typeface="Times New Roman"/>
              </a:rPr>
              <a:t>Watkins Pond example:</a:t>
            </a:r>
          </a:p>
          <a:p>
            <a:pPr marL="0" marR="0">
              <a:lnSpc>
                <a:spcPct val="115000"/>
              </a:lnSpc>
              <a:spcBef>
                <a:spcPts val="0"/>
              </a:spcBef>
              <a:spcAft>
                <a:spcPts val="1000"/>
              </a:spcAft>
            </a:pPr>
            <a:r>
              <a:rPr lang="en-US" sz="1200" dirty="0" smtClean="0">
                <a:effectLst/>
                <a:latin typeface="Calibri"/>
                <a:ea typeface="Calibri"/>
                <a:cs typeface="Times New Roman"/>
              </a:rPr>
              <a:t>Complicated online pond (300-acre drainage area, 3 separate cells, 2 stream inflows, 6 storm drain inflows); clean-water diversions through existing pond basin are much harder to arrange than they were during original construction before all grades, storm drain pipes, pond dam, barrel, etc. were put in place; very deep storm drain pipes just upstream of pond make diversions almost impossible outside of actual pond basin; control structure system included pond drains from two cells to main riser, but did not include a useful large barrel to drain more than the 1-year storm.  Large storms must fill pond and overflow a weir wall, which doesn’t have a release valve at its base.   </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09" indent="-285734">
              <a:defRPr sz="2400">
                <a:solidFill>
                  <a:schemeClr val="tx1"/>
                </a:solidFill>
                <a:latin typeface="Arial" charset="0"/>
                <a:ea typeface="ＭＳ Ｐゴシック" pitchFamily="-80" charset="-128"/>
              </a:defRPr>
            </a:lvl2pPr>
            <a:lvl3pPr marL="1142937" indent="-228587">
              <a:defRPr sz="2400">
                <a:solidFill>
                  <a:schemeClr val="tx1"/>
                </a:solidFill>
                <a:latin typeface="Arial" charset="0"/>
                <a:ea typeface="ＭＳ Ｐゴシック" pitchFamily="-80" charset="-128"/>
              </a:defRPr>
            </a:lvl3pPr>
            <a:lvl4pPr marL="1600112" indent="-228587">
              <a:defRPr sz="2400">
                <a:solidFill>
                  <a:schemeClr val="tx1"/>
                </a:solidFill>
                <a:latin typeface="Arial" charset="0"/>
                <a:ea typeface="ＭＳ Ｐゴシック" pitchFamily="-80" charset="-128"/>
              </a:defRPr>
            </a:lvl4pPr>
            <a:lvl5pPr marL="2057287" indent="-228587">
              <a:defRPr sz="2400">
                <a:solidFill>
                  <a:schemeClr val="tx1"/>
                </a:solidFill>
                <a:latin typeface="Arial" charset="0"/>
                <a:ea typeface="ＭＳ Ｐゴシック" pitchFamily="-80" charset="-128"/>
              </a:defRPr>
            </a:lvl5pPr>
            <a:lvl6pPr marL="2514461" indent="-228587"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635" indent="-228587"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8810" indent="-228587"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5985" indent="-228587" algn="ctr" eaLnBrk="0" fontAlgn="base" hangingPunct="0">
              <a:spcBef>
                <a:spcPct val="0"/>
              </a:spcBef>
              <a:spcAft>
                <a:spcPct val="0"/>
              </a:spcAft>
              <a:defRPr sz="2400">
                <a:solidFill>
                  <a:schemeClr val="tx1"/>
                </a:solidFill>
                <a:latin typeface="Arial" charset="0"/>
                <a:ea typeface="ＭＳ Ｐゴシック" pitchFamily="-80" charset="-128"/>
              </a:defRPr>
            </a:lvl9pPr>
          </a:lstStyle>
          <a:p>
            <a:fld id="{7E47FD5C-7DDE-476C-9C09-E8CAF3732073}" type="slidenum">
              <a:rPr lang="en-US" sz="1200"/>
              <a:pPr/>
              <a:t>9</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marL="0" indent="0" eaLnBrk="1" hangingPunct="1">
              <a:buFont typeface="Arial" panose="020B0604020202020204" pitchFamily="34" charset="0"/>
              <a:buNone/>
            </a:pPr>
            <a:r>
              <a:rPr lang="en-US" dirty="0" smtClean="0"/>
              <a:t>These</a:t>
            </a:r>
            <a:r>
              <a:rPr lang="en-US" baseline="0" dirty="0" smtClean="0"/>
              <a:t> also apply to new SWM ponds, not just your retrofits!</a:t>
            </a:r>
            <a:endParaRPr lang="en-US" dirty="0" smtClean="0"/>
          </a:p>
          <a:p>
            <a:pPr marL="0" indent="0" eaLnBrk="1" hangingPunct="1">
              <a:buFont typeface="Arial" panose="020B0604020202020204" pitchFamily="34" charset="0"/>
              <a:buNone/>
            </a:pPr>
            <a:endParaRPr lang="en-US" dirty="0" smtClean="0"/>
          </a:p>
          <a:p>
            <a:pPr marL="0" indent="0" eaLnBrk="1" hangingPunct="1">
              <a:buFont typeface="Arial" panose="020B0604020202020204" pitchFamily="34" charset="0"/>
              <a:buNone/>
            </a:pPr>
            <a:r>
              <a:rPr lang="en-US" dirty="0" smtClean="0"/>
              <a:t>Outlet Structure Issues </a:t>
            </a:r>
          </a:p>
          <a:p>
            <a:pPr marL="171450" indent="-171450" eaLnBrk="1" hangingPunct="1">
              <a:buFont typeface="Arial" panose="020B0604020202020204" pitchFamily="34" charset="0"/>
              <a:buChar char="•"/>
            </a:pPr>
            <a:r>
              <a:rPr lang="en-US" dirty="0" smtClean="0"/>
              <a:t>micropools at riser are often so small, they completely silt in; then</a:t>
            </a:r>
            <a:r>
              <a:rPr lang="en-US" baseline="0" dirty="0" smtClean="0"/>
              <a:t> the pond’s low-flow opening (and pond drain pipe) will be buried under a couple of feet of dirt, leading to blockage.</a:t>
            </a:r>
            <a:endParaRPr lang="en-US" dirty="0" smtClean="0"/>
          </a:p>
          <a:p>
            <a:pPr marL="171450" indent="-171450" eaLnBrk="1" hangingPunct="1">
              <a:buFont typeface="Arial" panose="020B0604020202020204" pitchFamily="34" charset="0"/>
              <a:buChar char="•"/>
            </a:pPr>
            <a:r>
              <a:rPr lang="en-US" dirty="0" smtClean="0"/>
              <a:t>some ponds have no pond drains,</a:t>
            </a:r>
            <a:r>
              <a:rPr lang="en-US" baseline="0" dirty="0" smtClean="0"/>
              <a:t> such as </a:t>
            </a:r>
            <a:r>
              <a:rPr lang="en-US" dirty="0" smtClean="0"/>
              <a:t>older retrofits of previous dry ponds where new pond bottom is lower than pond barrel.</a:t>
            </a:r>
            <a:r>
              <a:rPr lang="en-US" baseline="0" dirty="0" smtClean="0"/>
              <a:t>  This is </a:t>
            </a:r>
            <a:r>
              <a:rPr lang="en-US" dirty="0" smtClean="0"/>
              <a:t>expensive to work on – it costs to dewater</a:t>
            </a:r>
            <a:r>
              <a:rPr lang="en-US" baseline="0" dirty="0" smtClean="0"/>
              <a:t> the pond </a:t>
            </a:r>
            <a:r>
              <a:rPr lang="en-US" dirty="0" smtClean="0"/>
              <a:t>at beginning, and to pump down again each time it rains and fills up.  Try the siphon trick, but also</a:t>
            </a:r>
            <a:r>
              <a:rPr lang="en-US" baseline="0" dirty="0" smtClean="0"/>
              <a:t> try to make the pond less susceptible to clogging.  </a:t>
            </a:r>
          </a:p>
          <a:p>
            <a:pPr marL="171450" indent="-171450" eaLnBrk="1" hangingPunct="1">
              <a:buFont typeface="Arial" panose="020B0604020202020204" pitchFamily="34" charset="0"/>
              <a:buChar char="•"/>
            </a:pPr>
            <a:r>
              <a:rPr lang="en-US" baseline="0" dirty="0" smtClean="0"/>
              <a:t>O</a:t>
            </a:r>
            <a:r>
              <a:rPr lang="en-US" dirty="0" smtClean="0"/>
              <a:t>lder pond designs with CMP risers eventually need replacement with RCP risers – lets us adjust hydraulics and redesign storm control; </a:t>
            </a:r>
          </a:p>
          <a:p>
            <a:pPr marL="171450" indent="-171450" eaLnBrk="1" hangingPunct="1">
              <a:buFont typeface="Arial" panose="020B0604020202020204" pitchFamily="34" charset="0"/>
              <a:buChar char="•"/>
            </a:pPr>
            <a:r>
              <a:rPr lang="en-US" dirty="0" smtClean="0"/>
              <a:t>Some ponds are just going to be problem children. Even with tweaking, some ponds will always have fairly high maintenance costs because they’re undersized for drainage area (older retrofits), or online in wooded stream valleys. </a:t>
            </a:r>
          </a:p>
          <a:p>
            <a:pPr marL="0" indent="0" eaLnBrk="1" hangingPunct="1">
              <a:buFont typeface="Arial" panose="020B0604020202020204" pitchFamily="34" charset="0"/>
              <a:buNone/>
            </a:pPr>
            <a:endParaRPr lang="en-US" dirty="0" smtClean="0"/>
          </a:p>
          <a:p>
            <a:pPr marL="0" indent="0" eaLnBrk="1" hangingPunct="1">
              <a:buFont typeface="Arial" panose="020B0604020202020204" pitchFamily="34" charset="0"/>
              <a:buNone/>
            </a:pPr>
            <a:endParaRPr lang="en-US" dirty="0" smtClean="0"/>
          </a:p>
          <a:p>
            <a:pPr marL="0" indent="0" eaLnBrk="1" hangingPunct="1">
              <a:buFont typeface="Arial" panose="020B0604020202020204" pitchFamily="34" charset="0"/>
              <a:buNone/>
            </a:pPr>
            <a:r>
              <a:rPr lang="en-US" dirty="0" smtClean="0"/>
              <a:t>Clogging Ponds?   You’ll need more redundancy in trash rack/low flow openings to prevent clogging. </a:t>
            </a:r>
          </a:p>
          <a:p>
            <a:pPr marL="0" indent="0" eaLnBrk="1" hangingPunct="1">
              <a:buFont typeface="Arial" panose="020B0604020202020204" pitchFamily="34" charset="0"/>
              <a:buNone/>
            </a:pPr>
            <a:endParaRPr lang="en-US" dirty="0" smtClean="0"/>
          </a:p>
          <a:p>
            <a:pPr marL="171450" indent="-171450" eaLnBrk="1" hangingPunct="1">
              <a:buFont typeface="Arial" panose="020B0604020202020204" pitchFamily="34" charset="0"/>
              <a:buChar char="•"/>
            </a:pPr>
            <a:r>
              <a:rPr lang="en-US" dirty="0" smtClean="0"/>
              <a:t>Add a slotted dewatering standpipe to an</a:t>
            </a:r>
            <a:r>
              <a:rPr lang="en-US" baseline="0" dirty="0" smtClean="0"/>
              <a:t> outlet structure that keeps silting in.  Aim for 2-3 times as much square inches in the openings of the slots or holes in your pipe as you have in the outlet pipe’s cross-sectional area.  </a:t>
            </a:r>
            <a:endParaRPr lang="en-US" dirty="0" smtClean="0"/>
          </a:p>
          <a:p>
            <a:pPr marL="171450" indent="-171450" eaLnBrk="1" hangingPunct="1">
              <a:buFont typeface="Arial" panose="020B0604020202020204" pitchFamily="34" charset="0"/>
              <a:buChar char="•"/>
            </a:pPr>
            <a:r>
              <a:rPr lang="en-US" dirty="0" smtClean="0"/>
              <a:t>Beavers love SWM</a:t>
            </a:r>
            <a:r>
              <a:rPr lang="en-US" baseline="0" dirty="0" smtClean="0"/>
              <a:t> ponds.</a:t>
            </a:r>
            <a:r>
              <a:rPr lang="en-US" dirty="0" smtClean="0"/>
              <a:t>  Try a beaver deceiver to keep your native beaver population</a:t>
            </a:r>
            <a:r>
              <a:rPr lang="en-US" baseline="0" dirty="0" smtClean="0"/>
              <a:t> from costing you repeat visits to unblock the outlet pipes</a:t>
            </a: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Add a robust trash rack over a low-flow pipe that keeps clogging</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smtClean="0"/>
          </a:p>
          <a:p>
            <a:pPr marL="0" indent="0" eaLnBrk="1" hangingPunct="1">
              <a:buFont typeface="Arial" panose="020B0604020202020204" pitchFamily="34" charset="0"/>
              <a:buNone/>
            </a:pPr>
            <a:endParaRPr lang="en-US" dirty="0" smtClean="0"/>
          </a:p>
          <a:p>
            <a:pPr marL="171450" indent="-171450" eaLnBrk="1" hangingPunct="1">
              <a:buFont typeface="Arial" panose="020B0604020202020204" pitchFamily="34" charset="0"/>
              <a:buChar char="•"/>
            </a:pPr>
            <a:endParaRPr lang="en-US" dirty="0" smtClean="0"/>
          </a:p>
          <a:p>
            <a:pPr marL="171450" indent="-171450" eaLnBrk="1" hangingPunct="1">
              <a:buFont typeface="Arial" panose="020B0604020202020204" pitchFamily="34" charset="0"/>
              <a:buChar char="•"/>
            </a:pPr>
            <a:endParaRPr lang="en-US" dirty="0" smtClean="0"/>
          </a:p>
          <a:p>
            <a:pPr marL="171450" indent="-171450" eaLnBrk="1" hangingPunct="1">
              <a:buFont typeface="Arial" panose="020B0604020202020204" pitchFamily="34" charset="0"/>
              <a:buChar char="•"/>
            </a:pPr>
            <a:endParaRPr lang="en-US" dirty="0" smtClean="0"/>
          </a:p>
          <a:p>
            <a:pPr marL="171450" indent="-171450" eaLnBrk="1" hangingPunct="1">
              <a:buFont typeface="Arial" panose="020B0604020202020204" pitchFamily="34" charset="0"/>
              <a:buChar char="•"/>
            </a:pPr>
            <a:endParaRPr lang="en-US" dirty="0" smtClean="0"/>
          </a:p>
          <a:p>
            <a:pPr marL="171450" indent="-171450" eaLnBrk="1" hangingPunct="1">
              <a:buFont typeface="Arial" panose="020B0604020202020204" pitchFamily="34" charset="0"/>
              <a:buChar char="•"/>
            </a:pPr>
            <a:endParaRPr lang="en-US" dirty="0" smtClean="0"/>
          </a:p>
          <a:p>
            <a:pPr marL="171450" indent="-171450" eaLnBrk="1" hangingPunct="1">
              <a:buFont typeface="Arial" panose="020B0604020202020204" pitchFamily="34" charset="0"/>
              <a:buChar char="•"/>
            </a:pPr>
            <a:endParaRPr lang="en-US"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7B3EF7-F726-4EBA-B707-3A702D41D87E}" type="slidenum">
              <a:rPr lang="en-US"/>
              <a:pPr>
                <a:defRPr/>
              </a:pPr>
              <a:t>‹#›</a:t>
            </a:fld>
            <a:endParaRPr lang="en-US" dirty="0"/>
          </a:p>
        </p:txBody>
      </p:sp>
    </p:spTree>
    <p:extLst>
      <p:ext uri="{BB962C8B-B14F-4D97-AF65-F5344CB8AC3E}">
        <p14:creationId xmlns:p14="http://schemas.microsoft.com/office/powerpoint/2010/main" val="95224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30182D-36A6-4D61-872E-C743672503C9}" type="slidenum">
              <a:rPr lang="en-US"/>
              <a:pPr>
                <a:defRPr/>
              </a:pPr>
              <a:t>‹#›</a:t>
            </a:fld>
            <a:endParaRPr lang="en-US" dirty="0"/>
          </a:p>
        </p:txBody>
      </p:sp>
    </p:spTree>
    <p:extLst>
      <p:ext uri="{BB962C8B-B14F-4D97-AF65-F5344CB8AC3E}">
        <p14:creationId xmlns:p14="http://schemas.microsoft.com/office/powerpoint/2010/main" val="224490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F16DA9-31D6-437C-94F6-F769B52509DD}" type="slidenum">
              <a:rPr lang="en-US"/>
              <a:pPr>
                <a:defRPr/>
              </a:pPr>
              <a:t>‹#›</a:t>
            </a:fld>
            <a:endParaRPr lang="en-US" dirty="0"/>
          </a:p>
        </p:txBody>
      </p:sp>
    </p:spTree>
    <p:extLst>
      <p:ext uri="{BB962C8B-B14F-4D97-AF65-F5344CB8AC3E}">
        <p14:creationId xmlns:p14="http://schemas.microsoft.com/office/powerpoint/2010/main" val="321563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80FB91-964C-4818-B1D4-6CE19EC87FC2}" type="slidenum">
              <a:rPr lang="en-US"/>
              <a:pPr>
                <a:defRPr/>
              </a:pPr>
              <a:t>‹#›</a:t>
            </a:fld>
            <a:endParaRPr lang="en-US" dirty="0"/>
          </a:p>
        </p:txBody>
      </p:sp>
    </p:spTree>
    <p:extLst>
      <p:ext uri="{BB962C8B-B14F-4D97-AF65-F5344CB8AC3E}">
        <p14:creationId xmlns:p14="http://schemas.microsoft.com/office/powerpoint/2010/main" val="162214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3584853-1A3D-4EF7-989C-53C1E2EE112E}" type="slidenum">
              <a:rPr lang="en-US"/>
              <a:pPr>
                <a:defRPr/>
              </a:pPr>
              <a:t>‹#›</a:t>
            </a:fld>
            <a:endParaRPr lang="en-US" dirty="0"/>
          </a:p>
        </p:txBody>
      </p:sp>
    </p:spTree>
    <p:extLst>
      <p:ext uri="{BB962C8B-B14F-4D97-AF65-F5344CB8AC3E}">
        <p14:creationId xmlns:p14="http://schemas.microsoft.com/office/powerpoint/2010/main" val="57446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2B8C17-23D6-4CBB-96C6-9390533951C4}" type="slidenum">
              <a:rPr lang="en-US"/>
              <a:pPr>
                <a:defRPr/>
              </a:pPr>
              <a:t>‹#›</a:t>
            </a:fld>
            <a:endParaRPr lang="en-US" dirty="0"/>
          </a:p>
        </p:txBody>
      </p:sp>
    </p:spTree>
    <p:extLst>
      <p:ext uri="{BB962C8B-B14F-4D97-AF65-F5344CB8AC3E}">
        <p14:creationId xmlns:p14="http://schemas.microsoft.com/office/powerpoint/2010/main" val="179359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99F0E03-79DC-434C-90FD-7F0335076658}" type="slidenum">
              <a:rPr lang="en-US"/>
              <a:pPr>
                <a:defRPr/>
              </a:pPr>
              <a:t>‹#›</a:t>
            </a:fld>
            <a:endParaRPr lang="en-US" dirty="0"/>
          </a:p>
        </p:txBody>
      </p:sp>
    </p:spTree>
    <p:extLst>
      <p:ext uri="{BB962C8B-B14F-4D97-AF65-F5344CB8AC3E}">
        <p14:creationId xmlns:p14="http://schemas.microsoft.com/office/powerpoint/2010/main" val="341811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DAE7466-317C-4ADB-A348-45A5E6A75F0B}" type="slidenum">
              <a:rPr lang="en-US"/>
              <a:pPr>
                <a:defRPr/>
              </a:pPr>
              <a:t>‹#›</a:t>
            </a:fld>
            <a:endParaRPr lang="en-US" dirty="0"/>
          </a:p>
        </p:txBody>
      </p:sp>
    </p:spTree>
    <p:extLst>
      <p:ext uri="{BB962C8B-B14F-4D97-AF65-F5344CB8AC3E}">
        <p14:creationId xmlns:p14="http://schemas.microsoft.com/office/powerpoint/2010/main" val="22625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C6CF370-1CD1-4F57-8F0D-595BD8327467}" type="slidenum">
              <a:rPr lang="en-US"/>
              <a:pPr>
                <a:defRPr/>
              </a:pPr>
              <a:t>‹#›</a:t>
            </a:fld>
            <a:endParaRPr lang="en-US" dirty="0"/>
          </a:p>
        </p:txBody>
      </p:sp>
    </p:spTree>
    <p:extLst>
      <p:ext uri="{BB962C8B-B14F-4D97-AF65-F5344CB8AC3E}">
        <p14:creationId xmlns:p14="http://schemas.microsoft.com/office/powerpoint/2010/main" val="107964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845E053-0EBA-4D6C-9179-A895057D79C8}" type="slidenum">
              <a:rPr lang="en-US"/>
              <a:pPr>
                <a:defRPr/>
              </a:pPr>
              <a:t>‹#›</a:t>
            </a:fld>
            <a:endParaRPr lang="en-US" dirty="0"/>
          </a:p>
        </p:txBody>
      </p:sp>
    </p:spTree>
    <p:extLst>
      <p:ext uri="{BB962C8B-B14F-4D97-AF65-F5344CB8AC3E}">
        <p14:creationId xmlns:p14="http://schemas.microsoft.com/office/powerpoint/2010/main" val="341249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FDD0D99-4796-408D-9454-36DEB32D5BC0}" type="slidenum">
              <a:rPr lang="en-US"/>
              <a:pPr>
                <a:defRPr/>
              </a:pPr>
              <a:t>‹#›</a:t>
            </a:fld>
            <a:endParaRPr lang="en-US" dirty="0"/>
          </a:p>
        </p:txBody>
      </p:sp>
    </p:spTree>
    <p:extLst>
      <p:ext uri="{BB962C8B-B14F-4D97-AF65-F5344CB8AC3E}">
        <p14:creationId xmlns:p14="http://schemas.microsoft.com/office/powerpoint/2010/main" val="192197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BA69653-E545-4DBC-A0D2-1E7BB1A89C5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0" charset="-128"/>
        </a:defRPr>
      </a:lvl2pPr>
      <a:lvl3pPr algn="ctr" rtl="0" eaLnBrk="1" fontAlgn="base" hangingPunct="1">
        <a:spcBef>
          <a:spcPct val="0"/>
        </a:spcBef>
        <a:spcAft>
          <a:spcPct val="0"/>
        </a:spcAft>
        <a:defRPr sz="4400">
          <a:solidFill>
            <a:schemeClr val="tx2"/>
          </a:solidFill>
          <a:latin typeface="Arial" charset="0"/>
          <a:ea typeface="ＭＳ Ｐゴシック" pitchFamily="-80" charset="-128"/>
        </a:defRPr>
      </a:lvl3pPr>
      <a:lvl4pPr algn="ctr" rtl="0" eaLnBrk="1" fontAlgn="base" hangingPunct="1">
        <a:spcBef>
          <a:spcPct val="0"/>
        </a:spcBef>
        <a:spcAft>
          <a:spcPct val="0"/>
        </a:spcAft>
        <a:defRPr sz="4400">
          <a:solidFill>
            <a:schemeClr val="tx2"/>
          </a:solidFill>
          <a:latin typeface="Arial" charset="0"/>
          <a:ea typeface="ＭＳ Ｐゴシック" pitchFamily="-80" charset="-128"/>
        </a:defRPr>
      </a:lvl4pPr>
      <a:lvl5pPr algn="ctr" rtl="0" eaLnBrk="1" fontAlgn="base" hangingPunct="1">
        <a:spcBef>
          <a:spcPct val="0"/>
        </a:spcBef>
        <a:spcAft>
          <a:spcPct val="0"/>
        </a:spcAft>
        <a:defRPr sz="4400">
          <a:solidFill>
            <a:schemeClr val="tx2"/>
          </a:solidFill>
          <a:latin typeface="Arial" charset="0"/>
          <a:ea typeface="ＭＳ Ｐゴシック" pitchFamily="-80"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 y="-2679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City of Rockvill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8939" y="4114800"/>
            <a:ext cx="238283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2590800" y="6553200"/>
            <a:ext cx="392906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400" dirty="0">
                <a:solidFill>
                  <a:schemeClr val="bg1"/>
                </a:solidFill>
              </a:rPr>
              <a:t>www.rockvillemd.gov</a:t>
            </a:r>
            <a:endParaRPr lang="en-US" dirty="0"/>
          </a:p>
        </p:txBody>
      </p:sp>
      <p:sp>
        <p:nvSpPr>
          <p:cNvPr id="2053" name="Rectangle 10"/>
          <p:cNvSpPr>
            <a:spLocks noGrp="1" noChangeArrowheads="1"/>
          </p:cNvSpPr>
          <p:nvPr>
            <p:ph type="ctrTitle"/>
          </p:nvPr>
        </p:nvSpPr>
        <p:spPr>
          <a:xfrm>
            <a:off x="762001" y="1371600"/>
            <a:ext cx="7772400" cy="1295400"/>
          </a:xfrm>
        </p:spPr>
        <p:txBody>
          <a:bodyPr/>
          <a:lstStyle/>
          <a:p>
            <a:pPr eaLnBrk="1" hangingPunct="1"/>
            <a:r>
              <a:rPr lang="en-US" sz="3200" dirty="0" smtClean="0">
                <a:solidFill>
                  <a:srgbClr val="FF0000"/>
                </a:solidFill>
              </a:rPr>
              <a:t>RETROFITTING EXISTING </a:t>
            </a:r>
            <a:br>
              <a:rPr lang="en-US" sz="3200" dirty="0" smtClean="0">
                <a:solidFill>
                  <a:srgbClr val="FF0000"/>
                </a:solidFill>
              </a:rPr>
            </a:br>
            <a:r>
              <a:rPr lang="en-US" sz="3200" dirty="0" smtClean="0">
                <a:solidFill>
                  <a:srgbClr val="FF0000"/>
                </a:solidFill>
              </a:rPr>
              <a:t>SWM PONDS </a:t>
            </a:r>
          </a:p>
        </p:txBody>
      </p:sp>
      <p:sp>
        <p:nvSpPr>
          <p:cNvPr id="2054" name="Text Box 12"/>
          <p:cNvSpPr txBox="1">
            <a:spLocks noChangeArrowheads="1"/>
          </p:cNvSpPr>
          <p:nvPr/>
        </p:nvSpPr>
        <p:spPr bwMode="auto">
          <a:xfrm>
            <a:off x="968237" y="2743200"/>
            <a:ext cx="76962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80" charset="-128"/>
              </a:defRPr>
            </a:lvl9pPr>
          </a:lstStyle>
          <a:p>
            <a:pPr>
              <a:spcBef>
                <a:spcPct val="50000"/>
              </a:spcBef>
            </a:pPr>
            <a:r>
              <a:rPr lang="en-US" dirty="0">
                <a:solidFill>
                  <a:srgbClr val="FF0000"/>
                </a:solidFill>
              </a:rPr>
              <a:t>BETTER THE SECOND TIME AROUND</a:t>
            </a:r>
            <a:endParaRPr lang="en-US" dirty="0"/>
          </a:p>
        </p:txBody>
      </p:sp>
      <p:sp>
        <p:nvSpPr>
          <p:cNvPr id="2" name="TextBox 1"/>
          <p:cNvSpPr txBox="1"/>
          <p:nvPr/>
        </p:nvSpPr>
        <p:spPr>
          <a:xfrm>
            <a:off x="732693" y="4180582"/>
            <a:ext cx="4038600" cy="1431161"/>
          </a:xfrm>
          <a:prstGeom prst="rect">
            <a:avLst/>
          </a:prstGeom>
          <a:noFill/>
        </p:spPr>
        <p:txBody>
          <a:bodyPr wrap="square" rtlCol="0">
            <a:spAutoFit/>
          </a:bodyPr>
          <a:lstStyle/>
          <a:p>
            <a:pPr>
              <a:spcBef>
                <a:spcPts val="600"/>
              </a:spcBef>
            </a:pPr>
            <a:r>
              <a:rPr lang="en-US" sz="1800" dirty="0" smtClean="0"/>
              <a:t>Lise Soukup, P.E.</a:t>
            </a:r>
          </a:p>
          <a:p>
            <a:pPr>
              <a:spcBef>
                <a:spcPts val="600"/>
              </a:spcBef>
            </a:pPr>
            <a:r>
              <a:rPr lang="en-US" sz="1800" dirty="0" smtClean="0"/>
              <a:t>Environmental Engineer</a:t>
            </a:r>
          </a:p>
          <a:p>
            <a:pPr>
              <a:spcBef>
                <a:spcPts val="600"/>
              </a:spcBef>
            </a:pPr>
            <a:r>
              <a:rPr lang="en-US" sz="1800" dirty="0" smtClean="0"/>
              <a:t>City of Rockville, Maryland</a:t>
            </a:r>
          </a:p>
          <a:p>
            <a:pPr>
              <a:spcBef>
                <a:spcPts val="600"/>
              </a:spcBef>
            </a:pPr>
            <a:r>
              <a:rPr lang="en-US" sz="1800" dirty="0" smtClean="0"/>
              <a:t>April 16, 2015</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 point sw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5"/>
          <p:cNvSpPr>
            <a:spLocks noChangeShapeType="1"/>
          </p:cNvSpPr>
          <p:nvPr/>
        </p:nvSpPr>
        <p:spPr bwMode="auto">
          <a:xfrm>
            <a:off x="2057400" y="1066800"/>
            <a:ext cx="0" cy="4648200"/>
          </a:xfrm>
          <a:prstGeom prst="line">
            <a:avLst/>
          </a:prstGeom>
          <a:noFill/>
          <a:ln w="9525">
            <a:solidFill>
              <a:srgbClr val="2861E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076" name="Picture 6" descr="GetIntoIt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74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5732463" y="1274379"/>
            <a:ext cx="2743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endParaRPr lang="en-US" dirty="0"/>
          </a:p>
        </p:txBody>
      </p:sp>
      <p:sp>
        <p:nvSpPr>
          <p:cNvPr id="3079" name="Rectangle 14"/>
          <p:cNvSpPr>
            <a:spLocks noChangeArrowheads="1"/>
          </p:cNvSpPr>
          <p:nvPr/>
        </p:nvSpPr>
        <p:spPr bwMode="auto">
          <a:xfrm>
            <a:off x="7104063" y="84296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dirty="0"/>
          </a:p>
        </p:txBody>
      </p:sp>
      <p:sp>
        <p:nvSpPr>
          <p:cNvPr id="3081" name="Rectangle 18"/>
          <p:cNvSpPr>
            <a:spLocks noChangeArrowheads="1"/>
          </p:cNvSpPr>
          <p:nvPr/>
        </p:nvSpPr>
        <p:spPr bwMode="auto">
          <a:xfrm>
            <a:off x="2209800" y="381000"/>
            <a:ext cx="6477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b="1" dirty="0" smtClean="0">
                <a:solidFill>
                  <a:srgbClr val="FF0000"/>
                </a:solidFill>
              </a:rPr>
              <a:t>From Dry Pond To Wet Pond</a:t>
            </a:r>
            <a:endParaRPr lang="en-US" dirty="0"/>
          </a:p>
        </p:txBody>
      </p:sp>
      <p:sp>
        <p:nvSpPr>
          <p:cNvPr id="2" name="Slide Number Placeholder 1"/>
          <p:cNvSpPr>
            <a:spLocks noGrp="1"/>
          </p:cNvSpPr>
          <p:nvPr>
            <p:ph type="sldNum" sz="quarter" idx="12"/>
          </p:nvPr>
        </p:nvSpPr>
        <p:spPr/>
        <p:txBody>
          <a:bodyPr/>
          <a:lstStyle/>
          <a:p>
            <a:pPr>
              <a:defRPr/>
            </a:pPr>
            <a:fld id="{BB80FB91-964C-4818-B1D4-6CE19EC87FC2}" type="slidenum">
              <a:rPr lang="en-US" smtClean="0"/>
              <a:pPr>
                <a:defRPr/>
              </a:pPr>
              <a:t>10</a:t>
            </a:fld>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914400"/>
            <a:ext cx="3215640" cy="241173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300" y="3373821"/>
            <a:ext cx="3556000" cy="2667000"/>
          </a:xfrm>
          <a:prstGeom prst="rect">
            <a:avLst/>
          </a:prstGeom>
        </p:spPr>
      </p:pic>
      <p:sp>
        <p:nvSpPr>
          <p:cNvPr id="5" name="TextBox 4"/>
          <p:cNvSpPr txBox="1"/>
          <p:nvPr/>
        </p:nvSpPr>
        <p:spPr>
          <a:xfrm>
            <a:off x="5732463" y="914400"/>
            <a:ext cx="3106737" cy="2308324"/>
          </a:xfrm>
          <a:prstGeom prst="rect">
            <a:avLst/>
          </a:prstGeom>
          <a:noFill/>
        </p:spPr>
        <p:txBody>
          <a:bodyPr wrap="square" rtlCol="0">
            <a:spAutoFit/>
          </a:bodyPr>
          <a:lstStyle/>
          <a:p>
            <a:pPr algn="l"/>
            <a:r>
              <a:rPr lang="en-US" sz="1800" b="1" dirty="0" smtClean="0"/>
              <a:t>DRY POND</a:t>
            </a:r>
          </a:p>
          <a:p>
            <a:pPr algn="l"/>
            <a:endParaRPr lang="en-US" sz="1800" b="1" dirty="0" smtClean="0"/>
          </a:p>
          <a:p>
            <a:pPr marL="342900" indent="-342900" algn="l">
              <a:buFont typeface="Arial" panose="020B0604020202020204" pitchFamily="34" charset="0"/>
              <a:buChar char="•"/>
            </a:pPr>
            <a:r>
              <a:rPr lang="en-US" sz="1800" b="1" dirty="0" smtClean="0"/>
              <a:t>Frequently clogged</a:t>
            </a:r>
          </a:p>
          <a:p>
            <a:pPr marL="342900" indent="-342900" algn="l">
              <a:buFont typeface="Arial" panose="020B0604020202020204" pitchFamily="34" charset="0"/>
              <a:buChar char="•"/>
            </a:pPr>
            <a:r>
              <a:rPr lang="en-US" sz="1800" b="1" dirty="0" smtClean="0"/>
              <a:t>CMP riser &amp; barrel rusting out</a:t>
            </a:r>
          </a:p>
          <a:p>
            <a:pPr marL="342900" indent="-342900" algn="l">
              <a:buFont typeface="Arial" panose="020B0604020202020204" pitchFamily="34" charset="0"/>
              <a:buChar char="•"/>
            </a:pPr>
            <a:r>
              <a:rPr lang="en-US" sz="1800" b="1" dirty="0" smtClean="0"/>
              <a:t>No water quality treatment</a:t>
            </a:r>
          </a:p>
          <a:p>
            <a:pPr marL="342900" indent="-342900" algn="l">
              <a:buFont typeface="Arial" panose="020B0604020202020204" pitchFamily="34" charset="0"/>
              <a:buChar char="•"/>
            </a:pPr>
            <a:r>
              <a:rPr lang="en-US" sz="1800" b="1" dirty="0" smtClean="0"/>
              <a:t>Eyesore </a:t>
            </a:r>
            <a:endParaRPr lang="en-US" sz="1800" b="1" dirty="0"/>
          </a:p>
        </p:txBody>
      </p:sp>
      <p:sp>
        <p:nvSpPr>
          <p:cNvPr id="13" name="TextBox 12"/>
          <p:cNvSpPr txBox="1"/>
          <p:nvPr/>
        </p:nvSpPr>
        <p:spPr>
          <a:xfrm>
            <a:off x="2209800" y="3429000"/>
            <a:ext cx="3276600" cy="2585323"/>
          </a:xfrm>
          <a:prstGeom prst="rect">
            <a:avLst/>
          </a:prstGeom>
          <a:noFill/>
        </p:spPr>
        <p:txBody>
          <a:bodyPr wrap="square" rtlCol="0">
            <a:spAutoFit/>
          </a:bodyPr>
          <a:lstStyle/>
          <a:p>
            <a:pPr algn="l"/>
            <a:r>
              <a:rPr lang="en-US" sz="1800" b="1" dirty="0" smtClean="0"/>
              <a:t>WET POND</a:t>
            </a:r>
          </a:p>
          <a:p>
            <a:pPr marL="342900" indent="-342900" algn="l">
              <a:buFont typeface="Arial" panose="020B0604020202020204" pitchFamily="34" charset="0"/>
              <a:buChar char="•"/>
            </a:pPr>
            <a:r>
              <a:rPr lang="en-US" sz="1800" b="1" dirty="0" smtClean="0"/>
              <a:t>New concrete riser and slip-lined barrel</a:t>
            </a:r>
          </a:p>
          <a:p>
            <a:pPr marL="342900" indent="-342900" algn="l">
              <a:buFont typeface="Arial" panose="020B0604020202020204" pitchFamily="34" charset="0"/>
              <a:buChar char="•"/>
            </a:pPr>
            <a:r>
              <a:rPr lang="en-US" sz="1800" b="1" dirty="0" smtClean="0"/>
              <a:t>Forebays at inflow points and underwater low-flow outlet</a:t>
            </a:r>
          </a:p>
          <a:p>
            <a:pPr marL="342900" indent="-342900" algn="l">
              <a:buFont typeface="Arial" panose="020B0604020202020204" pitchFamily="34" charset="0"/>
              <a:buChar char="•"/>
            </a:pPr>
            <a:r>
              <a:rPr lang="en-US" sz="1800" b="1" dirty="0" smtClean="0"/>
              <a:t>Provides ½” water quality treatment for 51 acres</a:t>
            </a:r>
            <a:endParaRPr lang="en-US" sz="1800" b="1" dirty="0"/>
          </a:p>
        </p:txBody>
      </p:sp>
    </p:spTree>
    <p:extLst>
      <p:ext uri="{BB962C8B-B14F-4D97-AF65-F5344CB8AC3E}">
        <p14:creationId xmlns:p14="http://schemas.microsoft.com/office/powerpoint/2010/main" val="227690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 point sw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5"/>
          <p:cNvSpPr>
            <a:spLocks noChangeShapeType="1"/>
          </p:cNvSpPr>
          <p:nvPr/>
        </p:nvSpPr>
        <p:spPr bwMode="auto">
          <a:xfrm>
            <a:off x="2057400" y="1066800"/>
            <a:ext cx="0" cy="4648200"/>
          </a:xfrm>
          <a:prstGeom prst="line">
            <a:avLst/>
          </a:prstGeom>
          <a:noFill/>
          <a:ln w="9525">
            <a:solidFill>
              <a:srgbClr val="2861E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076" name="Picture 6" descr="GetIntoIt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74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2438400" y="1066800"/>
            <a:ext cx="6019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dirty="0"/>
          </a:p>
        </p:txBody>
      </p:sp>
      <p:sp>
        <p:nvSpPr>
          <p:cNvPr id="3079" name="Rectangle 14"/>
          <p:cNvSpPr>
            <a:spLocks noChangeArrowheads="1"/>
          </p:cNvSpPr>
          <p:nvPr/>
        </p:nvSpPr>
        <p:spPr bwMode="auto">
          <a:xfrm>
            <a:off x="7104063" y="84296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dirty="0"/>
          </a:p>
        </p:txBody>
      </p:sp>
      <p:sp>
        <p:nvSpPr>
          <p:cNvPr id="3081" name="Rectangle 18"/>
          <p:cNvSpPr>
            <a:spLocks noChangeArrowheads="1"/>
          </p:cNvSpPr>
          <p:nvPr/>
        </p:nvSpPr>
        <p:spPr bwMode="auto">
          <a:xfrm>
            <a:off x="2209800" y="1066800"/>
            <a:ext cx="6477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b="1" dirty="0" smtClean="0">
                <a:solidFill>
                  <a:srgbClr val="FF0000"/>
                </a:solidFill>
              </a:rPr>
              <a:t>Lessons Learned</a:t>
            </a:r>
            <a:endParaRPr lang="en-US" dirty="0"/>
          </a:p>
        </p:txBody>
      </p:sp>
      <p:sp>
        <p:nvSpPr>
          <p:cNvPr id="3082" name="Text Box 40"/>
          <p:cNvSpPr txBox="1">
            <a:spLocks noChangeArrowheads="1"/>
          </p:cNvSpPr>
          <p:nvPr/>
        </p:nvSpPr>
        <p:spPr bwMode="auto">
          <a:xfrm>
            <a:off x="2203450" y="2075155"/>
            <a:ext cx="6172200" cy="300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80" charset="-128"/>
              </a:defRPr>
            </a:lvl9pPr>
          </a:lstStyle>
          <a:p>
            <a:pPr marL="285750" indent="-285750" algn="l">
              <a:spcBef>
                <a:spcPts val="1800"/>
              </a:spcBef>
              <a:buFont typeface="Arial" pitchFamily="34" charset="0"/>
              <a:buChar char="•"/>
            </a:pPr>
            <a:r>
              <a:rPr lang="en-US" sz="1800" b="1" dirty="0"/>
              <a:t>Effective record keeping is </a:t>
            </a:r>
            <a:r>
              <a:rPr lang="en-US" sz="1800" b="1" dirty="0" smtClean="0"/>
              <a:t>essential!  Mark up or replace as-built plans.</a:t>
            </a:r>
            <a:endParaRPr lang="en-US" sz="1800" b="1" dirty="0"/>
          </a:p>
          <a:p>
            <a:pPr marL="285750" indent="-285750" algn="l">
              <a:spcBef>
                <a:spcPts val="1800"/>
              </a:spcBef>
              <a:buFont typeface="Arial" pitchFamily="34" charset="0"/>
              <a:buChar char="•"/>
            </a:pPr>
            <a:r>
              <a:rPr lang="en-US" sz="1800" b="1" dirty="0"/>
              <a:t>Iterative process </a:t>
            </a:r>
            <a:r>
              <a:rPr lang="en-US" sz="1800" b="1" dirty="0" smtClean="0"/>
              <a:t>– modify </a:t>
            </a:r>
            <a:r>
              <a:rPr lang="en-US" sz="1800" b="1" dirty="0"/>
              <a:t>maintenance plan as more data becomes available</a:t>
            </a:r>
          </a:p>
          <a:p>
            <a:pPr marL="285750" indent="-285750" algn="l">
              <a:spcBef>
                <a:spcPts val="1800"/>
              </a:spcBef>
              <a:buFont typeface="Arial" pitchFamily="34" charset="0"/>
              <a:buChar char="•"/>
            </a:pPr>
            <a:r>
              <a:rPr lang="en-US" sz="1800" b="1" dirty="0"/>
              <a:t>Optimize SWM facility design ease and efficiency maintenance activities – build deeper basins, </a:t>
            </a:r>
            <a:r>
              <a:rPr lang="en-US" sz="1800" b="1" dirty="0" smtClean="0"/>
              <a:t>add forebays, keep access paths open</a:t>
            </a:r>
          </a:p>
          <a:p>
            <a:pPr marL="285750" indent="-285750" algn="l">
              <a:spcBef>
                <a:spcPts val="1800"/>
              </a:spcBef>
              <a:buFont typeface="Arial" pitchFamily="34" charset="0"/>
              <a:buChar char="•"/>
            </a:pPr>
            <a:r>
              <a:rPr lang="en-US" sz="1800" b="1" dirty="0" smtClean="0"/>
              <a:t>Doing nothing will still cost you!</a:t>
            </a:r>
            <a:endParaRPr lang="en-US" sz="1800" dirty="0"/>
          </a:p>
        </p:txBody>
      </p:sp>
      <p:sp>
        <p:nvSpPr>
          <p:cNvPr id="2" name="Slide Number Placeholder 1"/>
          <p:cNvSpPr>
            <a:spLocks noGrp="1"/>
          </p:cNvSpPr>
          <p:nvPr>
            <p:ph type="sldNum" sz="quarter" idx="12"/>
          </p:nvPr>
        </p:nvSpPr>
        <p:spPr/>
        <p:txBody>
          <a:bodyPr/>
          <a:lstStyle/>
          <a:p>
            <a:pPr>
              <a:defRPr/>
            </a:pPr>
            <a:fld id="{BB80FB91-964C-4818-B1D4-6CE19EC87FC2}" type="slidenum">
              <a:rPr lang="en-US" smtClean="0"/>
              <a:pPr>
                <a:defRPr/>
              </a:pPr>
              <a:t>11</a:t>
            </a:fld>
            <a:endParaRPr lang="en-US" dirty="0"/>
          </a:p>
        </p:txBody>
      </p:sp>
    </p:spTree>
    <p:extLst>
      <p:ext uri="{BB962C8B-B14F-4D97-AF65-F5344CB8AC3E}">
        <p14:creationId xmlns:p14="http://schemas.microsoft.com/office/powerpoint/2010/main" val="4138752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 point sw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5"/>
          <p:cNvSpPr>
            <a:spLocks noChangeShapeType="1"/>
          </p:cNvSpPr>
          <p:nvPr/>
        </p:nvSpPr>
        <p:spPr bwMode="auto">
          <a:xfrm>
            <a:off x="2057400" y="1066800"/>
            <a:ext cx="0" cy="4648200"/>
          </a:xfrm>
          <a:prstGeom prst="line">
            <a:avLst/>
          </a:prstGeom>
          <a:noFill/>
          <a:ln w="9525">
            <a:solidFill>
              <a:srgbClr val="2861E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076" name="Picture 6" descr="GetIntoIt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74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2465294" y="1267106"/>
            <a:ext cx="6019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dirty="0"/>
          </a:p>
        </p:txBody>
      </p:sp>
      <p:sp>
        <p:nvSpPr>
          <p:cNvPr id="3079" name="Rectangle 14"/>
          <p:cNvSpPr>
            <a:spLocks noChangeArrowheads="1"/>
          </p:cNvSpPr>
          <p:nvPr/>
        </p:nvSpPr>
        <p:spPr bwMode="auto">
          <a:xfrm>
            <a:off x="7104063" y="84296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dirty="0"/>
          </a:p>
        </p:txBody>
      </p:sp>
      <p:sp>
        <p:nvSpPr>
          <p:cNvPr id="3081" name="Rectangle 18"/>
          <p:cNvSpPr>
            <a:spLocks noChangeArrowheads="1"/>
          </p:cNvSpPr>
          <p:nvPr/>
        </p:nvSpPr>
        <p:spPr bwMode="auto">
          <a:xfrm>
            <a:off x="2209800" y="685800"/>
            <a:ext cx="6477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b="1" dirty="0" smtClean="0">
                <a:solidFill>
                  <a:srgbClr val="FF0000"/>
                </a:solidFill>
              </a:rPr>
              <a:t>City of Rockville, Maryland</a:t>
            </a:r>
            <a:endParaRPr lang="en-US" dirty="0"/>
          </a:p>
        </p:txBody>
      </p:sp>
      <p:sp>
        <p:nvSpPr>
          <p:cNvPr id="3082" name="Text Box 40"/>
          <p:cNvSpPr txBox="1">
            <a:spLocks noChangeArrowheads="1"/>
          </p:cNvSpPr>
          <p:nvPr/>
        </p:nvSpPr>
        <p:spPr bwMode="auto">
          <a:xfrm>
            <a:off x="2069123" y="1280785"/>
            <a:ext cx="3238499" cy="521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80" charset="-128"/>
              </a:defRPr>
            </a:lvl9pPr>
          </a:lstStyle>
          <a:p>
            <a:pPr marL="285750" indent="-285750" algn="l">
              <a:spcBef>
                <a:spcPct val="50000"/>
              </a:spcBef>
              <a:buFont typeface="Arial" pitchFamily="34" charset="0"/>
              <a:buChar char="•"/>
            </a:pPr>
            <a:r>
              <a:rPr lang="en-US" sz="1800" b="1" dirty="0" smtClean="0"/>
              <a:t>Located north of Washington DC in central Montgomery County </a:t>
            </a:r>
          </a:p>
          <a:p>
            <a:pPr marL="285750" indent="-285750" algn="l">
              <a:spcBef>
                <a:spcPct val="50000"/>
              </a:spcBef>
              <a:buFont typeface="Arial" pitchFamily="34" charset="0"/>
              <a:buChar char="•"/>
            </a:pPr>
            <a:r>
              <a:rPr lang="en-US" sz="1800" b="1" dirty="0" smtClean="0"/>
              <a:t>60,000 residents, City size 13 sq. miles</a:t>
            </a:r>
          </a:p>
          <a:p>
            <a:pPr marL="285750" indent="-285750" algn="l">
              <a:spcBef>
                <a:spcPct val="50000"/>
              </a:spcBef>
              <a:buFont typeface="Arial" pitchFamily="34" charset="0"/>
              <a:buChar char="•"/>
            </a:pPr>
            <a:r>
              <a:rPr lang="en-US" sz="1800" b="1" dirty="0" smtClean="0"/>
              <a:t>NPDES Phase II Community</a:t>
            </a:r>
          </a:p>
          <a:p>
            <a:pPr marL="285750" indent="-285750" algn="l">
              <a:spcBef>
                <a:spcPct val="50000"/>
              </a:spcBef>
              <a:buFont typeface="Arial" pitchFamily="34" charset="0"/>
              <a:buChar char="•"/>
            </a:pPr>
            <a:r>
              <a:rPr lang="en-US" sz="1800" b="1" dirty="0" smtClean="0"/>
              <a:t>City owns &amp; maintains 205 public SWM facilities, including:</a:t>
            </a:r>
          </a:p>
          <a:p>
            <a:pPr marL="1028700" lvl="1" algn="l">
              <a:spcBef>
                <a:spcPct val="50000"/>
              </a:spcBef>
              <a:buFont typeface="Arial" pitchFamily="34" charset="0"/>
              <a:buChar char="•"/>
            </a:pPr>
            <a:r>
              <a:rPr lang="en-US" sz="1800" b="1" dirty="0" smtClean="0"/>
              <a:t>33 wet ponds</a:t>
            </a:r>
          </a:p>
          <a:p>
            <a:pPr marL="1028700" lvl="1" algn="l">
              <a:spcBef>
                <a:spcPct val="50000"/>
              </a:spcBef>
              <a:buFont typeface="Arial" pitchFamily="34" charset="0"/>
              <a:buChar char="•"/>
            </a:pPr>
            <a:r>
              <a:rPr lang="en-US" sz="1800" b="1" dirty="0" smtClean="0"/>
              <a:t>28 dry ponds</a:t>
            </a:r>
          </a:p>
          <a:p>
            <a:pPr marL="285750" indent="-285750" algn="l">
              <a:spcBef>
                <a:spcPct val="50000"/>
              </a:spcBef>
              <a:buFont typeface="Arial" pitchFamily="34" charset="0"/>
              <a:buChar char="•"/>
            </a:pPr>
            <a:endParaRPr lang="en-US" sz="1800" b="1" dirty="0" smtClean="0"/>
          </a:p>
          <a:p>
            <a:pPr marL="285750" indent="-285750" algn="l">
              <a:spcBef>
                <a:spcPct val="50000"/>
              </a:spcBef>
              <a:buFont typeface="Arial" pitchFamily="34" charset="0"/>
              <a:buChar char="•"/>
            </a:pPr>
            <a:endParaRPr lang="en-US" sz="1800" b="1" dirty="0" smtClean="0"/>
          </a:p>
        </p:txBody>
      </p:sp>
      <p:sp>
        <p:nvSpPr>
          <p:cNvPr id="2" name="Slide Number Placeholder 1"/>
          <p:cNvSpPr>
            <a:spLocks noGrp="1"/>
          </p:cNvSpPr>
          <p:nvPr>
            <p:ph type="sldNum" sz="quarter" idx="12"/>
          </p:nvPr>
        </p:nvSpPr>
        <p:spPr/>
        <p:txBody>
          <a:bodyPr/>
          <a:lstStyle/>
          <a:p>
            <a:pPr>
              <a:defRPr/>
            </a:pPr>
            <a:fld id="{BB80FB91-964C-4818-B1D4-6CE19EC87FC2}" type="slidenum">
              <a:rPr lang="en-US" smtClean="0"/>
              <a:pPr>
                <a:defRPr/>
              </a:pPr>
              <a:t>2</a:t>
            </a:fld>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299" y="2364814"/>
            <a:ext cx="3241533" cy="216817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 point sw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5"/>
          <p:cNvSpPr>
            <a:spLocks noChangeShapeType="1"/>
          </p:cNvSpPr>
          <p:nvPr/>
        </p:nvSpPr>
        <p:spPr bwMode="auto">
          <a:xfrm>
            <a:off x="2057400" y="1066800"/>
            <a:ext cx="0" cy="4648200"/>
          </a:xfrm>
          <a:prstGeom prst="line">
            <a:avLst/>
          </a:prstGeom>
          <a:noFill/>
          <a:ln w="9525">
            <a:solidFill>
              <a:srgbClr val="2861E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076" name="Picture 6" descr="GetIntoIt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74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2438400" y="1066800"/>
            <a:ext cx="6019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dirty="0"/>
          </a:p>
        </p:txBody>
      </p:sp>
      <p:sp>
        <p:nvSpPr>
          <p:cNvPr id="3079" name="Rectangle 14"/>
          <p:cNvSpPr>
            <a:spLocks noChangeArrowheads="1"/>
          </p:cNvSpPr>
          <p:nvPr/>
        </p:nvSpPr>
        <p:spPr bwMode="auto">
          <a:xfrm>
            <a:off x="7104063" y="84296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dirty="0"/>
          </a:p>
        </p:txBody>
      </p:sp>
      <p:sp>
        <p:nvSpPr>
          <p:cNvPr id="2" name="Slide Number Placeholder 1"/>
          <p:cNvSpPr>
            <a:spLocks noGrp="1"/>
          </p:cNvSpPr>
          <p:nvPr>
            <p:ph type="sldNum" sz="quarter" idx="12"/>
          </p:nvPr>
        </p:nvSpPr>
        <p:spPr/>
        <p:txBody>
          <a:bodyPr/>
          <a:lstStyle/>
          <a:p>
            <a:pPr>
              <a:defRPr/>
            </a:pPr>
            <a:fld id="{BB80FB91-964C-4818-B1D4-6CE19EC87FC2}" type="slidenum">
              <a:rPr lang="en-US" smtClean="0"/>
              <a:pPr>
                <a:defRPr/>
              </a:pPr>
              <a:t>3</a:t>
            </a:fld>
            <a:endParaRPr lang="en-US" dirty="0"/>
          </a:p>
        </p:txBody>
      </p:sp>
      <p:sp>
        <p:nvSpPr>
          <p:cNvPr id="9" name="Rectangle 18"/>
          <p:cNvSpPr>
            <a:spLocks noChangeArrowheads="1"/>
          </p:cNvSpPr>
          <p:nvPr/>
        </p:nvSpPr>
        <p:spPr bwMode="auto">
          <a:xfrm>
            <a:off x="2187191" y="584035"/>
            <a:ext cx="64770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b="1" dirty="0" smtClean="0">
                <a:solidFill>
                  <a:srgbClr val="FF0000"/>
                </a:solidFill>
              </a:rPr>
              <a:t>Maximizing Your Public SWM Program </a:t>
            </a:r>
          </a:p>
        </p:txBody>
      </p:sp>
      <p:sp>
        <p:nvSpPr>
          <p:cNvPr id="10" name="Text Box 40"/>
          <p:cNvSpPr txBox="1">
            <a:spLocks noChangeArrowheads="1"/>
          </p:cNvSpPr>
          <p:nvPr/>
        </p:nvSpPr>
        <p:spPr bwMode="auto">
          <a:xfrm>
            <a:off x="2286000" y="1447800"/>
            <a:ext cx="6172200" cy="409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80" charset="-128"/>
              </a:defRPr>
            </a:lvl9pPr>
          </a:lstStyle>
          <a:p>
            <a:pPr algn="l">
              <a:spcBef>
                <a:spcPct val="50000"/>
              </a:spcBef>
            </a:pPr>
            <a:r>
              <a:rPr lang="en-US" b="1" dirty="0" smtClean="0"/>
              <a:t>Goal - </a:t>
            </a:r>
            <a:r>
              <a:rPr lang="en-US" sz="2000" b="1" dirty="0" smtClean="0"/>
              <a:t>effective, affordable and extensive water quality treatment for your community</a:t>
            </a:r>
          </a:p>
          <a:p>
            <a:pPr algn="l">
              <a:spcBef>
                <a:spcPct val="50000"/>
              </a:spcBef>
            </a:pPr>
            <a:endParaRPr lang="en-US" sz="1800" b="1" dirty="0" smtClean="0"/>
          </a:p>
          <a:p>
            <a:pPr algn="l">
              <a:spcBef>
                <a:spcPct val="50000"/>
              </a:spcBef>
            </a:pPr>
            <a:r>
              <a:rPr lang="en-US" sz="1800" b="1" dirty="0" smtClean="0"/>
              <a:t>SWM options for existing impervious areas to get MS4 credit:</a:t>
            </a:r>
          </a:p>
          <a:p>
            <a:pPr marL="285750" indent="-285750" algn="l">
              <a:spcBef>
                <a:spcPct val="50000"/>
              </a:spcBef>
              <a:buFont typeface="Arial" pitchFamily="34" charset="0"/>
              <a:buChar char="•"/>
            </a:pPr>
            <a:r>
              <a:rPr lang="en-US" sz="1800" b="1" dirty="0" smtClean="0"/>
              <a:t>Build new SWM </a:t>
            </a:r>
          </a:p>
          <a:p>
            <a:pPr marL="285750" indent="-285750" algn="l">
              <a:spcBef>
                <a:spcPct val="50000"/>
              </a:spcBef>
              <a:buFont typeface="Arial" pitchFamily="34" charset="0"/>
              <a:buChar char="•"/>
            </a:pPr>
            <a:r>
              <a:rPr lang="en-US" sz="1800" b="1" dirty="0" smtClean="0"/>
              <a:t>Replace older SWM facilities with more effective treatment</a:t>
            </a:r>
          </a:p>
          <a:p>
            <a:pPr marL="285750" indent="-285750" algn="l">
              <a:spcBef>
                <a:spcPct val="50000"/>
              </a:spcBef>
              <a:buFont typeface="Arial" pitchFamily="34" charset="0"/>
              <a:buChar char="•"/>
            </a:pPr>
            <a:r>
              <a:rPr lang="en-US" sz="1800" b="1" dirty="0" smtClean="0"/>
              <a:t>Upgrade existing SWM systems for better efficiency</a:t>
            </a:r>
          </a:p>
          <a:p>
            <a:pPr marL="285750" indent="-285750" algn="l">
              <a:spcBef>
                <a:spcPct val="50000"/>
              </a:spcBef>
              <a:buFont typeface="Arial" pitchFamily="34" charset="0"/>
              <a:buChar char="•"/>
            </a:pPr>
            <a:r>
              <a:rPr lang="en-US" sz="1800" b="1" dirty="0" smtClean="0"/>
              <a:t>Do preventative maintenance so what you have keeps working</a:t>
            </a:r>
          </a:p>
        </p:txBody>
      </p:sp>
    </p:spTree>
    <p:extLst>
      <p:ext uri="{BB962C8B-B14F-4D97-AF65-F5344CB8AC3E}">
        <p14:creationId xmlns:p14="http://schemas.microsoft.com/office/powerpoint/2010/main" val="2617572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 point sw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5"/>
          <p:cNvSpPr>
            <a:spLocks noChangeShapeType="1"/>
          </p:cNvSpPr>
          <p:nvPr/>
        </p:nvSpPr>
        <p:spPr bwMode="auto">
          <a:xfrm>
            <a:off x="2057400" y="1066800"/>
            <a:ext cx="0" cy="4648200"/>
          </a:xfrm>
          <a:prstGeom prst="line">
            <a:avLst/>
          </a:prstGeom>
          <a:noFill/>
          <a:ln w="9525">
            <a:solidFill>
              <a:srgbClr val="2861E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076" name="Picture 6" descr="GetIntoIt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74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2438400" y="1066800"/>
            <a:ext cx="6019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dirty="0"/>
          </a:p>
        </p:txBody>
      </p:sp>
      <p:sp>
        <p:nvSpPr>
          <p:cNvPr id="3079" name="Rectangle 14"/>
          <p:cNvSpPr>
            <a:spLocks noChangeArrowheads="1"/>
          </p:cNvSpPr>
          <p:nvPr/>
        </p:nvSpPr>
        <p:spPr bwMode="auto">
          <a:xfrm>
            <a:off x="7104063" y="84296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dirty="0"/>
          </a:p>
        </p:txBody>
      </p:sp>
      <p:sp>
        <p:nvSpPr>
          <p:cNvPr id="3081" name="Rectangle 18"/>
          <p:cNvSpPr>
            <a:spLocks noChangeArrowheads="1"/>
          </p:cNvSpPr>
          <p:nvPr/>
        </p:nvSpPr>
        <p:spPr bwMode="auto">
          <a:xfrm>
            <a:off x="2187190" y="584035"/>
            <a:ext cx="6652009"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a:r>
              <a:rPr lang="en-US" b="1" dirty="0" smtClean="0">
                <a:solidFill>
                  <a:srgbClr val="FF0000"/>
                </a:solidFill>
              </a:rPr>
              <a:t>Retrofits Of Existing Ponds – Great Returns</a:t>
            </a:r>
            <a:endParaRPr lang="en-US" dirty="0"/>
          </a:p>
        </p:txBody>
      </p:sp>
      <p:sp>
        <p:nvSpPr>
          <p:cNvPr id="3082" name="Text Box 40"/>
          <p:cNvSpPr txBox="1">
            <a:spLocks noChangeArrowheads="1"/>
          </p:cNvSpPr>
          <p:nvPr/>
        </p:nvSpPr>
        <p:spPr bwMode="auto">
          <a:xfrm>
            <a:off x="2222360" y="1524000"/>
            <a:ext cx="6172200" cy="410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80" charset="-128"/>
              </a:defRPr>
            </a:lvl9pPr>
          </a:lstStyle>
          <a:p>
            <a:pPr marL="285750" indent="-285750" algn="l">
              <a:spcBef>
                <a:spcPct val="50000"/>
              </a:spcBef>
              <a:buFont typeface="Arial" panose="020B0604020202020204" pitchFamily="34" charset="0"/>
              <a:buChar char="•"/>
            </a:pPr>
            <a:r>
              <a:rPr lang="en-US" sz="1800" b="1" dirty="0" smtClean="0"/>
              <a:t>Larger drainage areas that treat lots of impervious acres</a:t>
            </a:r>
          </a:p>
          <a:p>
            <a:pPr marL="285750" indent="-285750" algn="l">
              <a:spcBef>
                <a:spcPct val="50000"/>
              </a:spcBef>
              <a:buFont typeface="Arial" panose="020B0604020202020204" pitchFamily="34" charset="0"/>
              <a:buChar char="•"/>
            </a:pPr>
            <a:r>
              <a:rPr lang="en-US" sz="1800" b="1" dirty="0" smtClean="0"/>
              <a:t>Already located to easily intercept storm flows </a:t>
            </a:r>
          </a:p>
          <a:p>
            <a:pPr marL="285750" indent="-285750" algn="l">
              <a:spcBef>
                <a:spcPct val="50000"/>
              </a:spcBef>
              <a:buFont typeface="Arial" panose="020B0604020202020204" pitchFamily="34" charset="0"/>
              <a:buChar char="•"/>
            </a:pPr>
            <a:r>
              <a:rPr lang="en-US" sz="1800" b="1" dirty="0" smtClean="0"/>
              <a:t>Can be modified to provide or increase water quality treatment </a:t>
            </a:r>
          </a:p>
          <a:p>
            <a:pPr marL="285750" indent="-285750" algn="l">
              <a:spcBef>
                <a:spcPct val="50000"/>
              </a:spcBef>
              <a:buFont typeface="Arial" panose="020B0604020202020204" pitchFamily="34" charset="0"/>
              <a:buChar char="•"/>
            </a:pPr>
            <a:r>
              <a:rPr lang="en-US" sz="1800" b="1" dirty="0" smtClean="0"/>
              <a:t>Easier </a:t>
            </a:r>
            <a:r>
              <a:rPr lang="en-US" sz="1800" b="1" dirty="0"/>
              <a:t>to obtain wetland and waterway construction permits </a:t>
            </a:r>
            <a:r>
              <a:rPr lang="en-US" sz="1800" b="1" dirty="0" smtClean="0"/>
              <a:t>for retrofit of online ponds</a:t>
            </a:r>
            <a:endParaRPr lang="en-US" sz="1800" b="1" dirty="0"/>
          </a:p>
          <a:p>
            <a:pPr marL="285750" indent="-285750" algn="l">
              <a:spcBef>
                <a:spcPct val="50000"/>
              </a:spcBef>
              <a:buFont typeface="Arial" panose="020B0604020202020204" pitchFamily="34" charset="0"/>
              <a:buChar char="•"/>
            </a:pPr>
            <a:r>
              <a:rPr lang="en-US" sz="1800" b="1" dirty="0" smtClean="0"/>
              <a:t>Pond is already part of the neighborhood – less of a fight than creating a new pond in the community’s open space</a:t>
            </a:r>
          </a:p>
          <a:p>
            <a:pPr marL="285750" indent="-285750" algn="l">
              <a:spcBef>
                <a:spcPct val="50000"/>
              </a:spcBef>
              <a:buFont typeface="Arial" panose="020B0604020202020204" pitchFamily="34" charset="0"/>
              <a:buChar char="•"/>
            </a:pPr>
            <a:r>
              <a:rPr lang="en-US" sz="1800" b="1" dirty="0" smtClean="0"/>
              <a:t>Can enhance it with aesthetic and environmental features  </a:t>
            </a:r>
          </a:p>
        </p:txBody>
      </p:sp>
      <p:sp>
        <p:nvSpPr>
          <p:cNvPr id="2" name="Slide Number Placeholder 1"/>
          <p:cNvSpPr>
            <a:spLocks noGrp="1"/>
          </p:cNvSpPr>
          <p:nvPr>
            <p:ph type="sldNum" sz="quarter" idx="12"/>
          </p:nvPr>
        </p:nvSpPr>
        <p:spPr/>
        <p:txBody>
          <a:bodyPr/>
          <a:lstStyle/>
          <a:p>
            <a:pPr>
              <a:defRPr/>
            </a:pPr>
            <a:fld id="{BB80FB91-964C-4818-B1D4-6CE19EC87FC2}" type="slidenum">
              <a:rPr lang="en-US" smtClean="0"/>
              <a:pPr>
                <a:defRPr/>
              </a:pPr>
              <a:t>4</a:t>
            </a:fld>
            <a:endParaRPr lang="en-US" dirty="0"/>
          </a:p>
        </p:txBody>
      </p:sp>
    </p:spTree>
    <p:extLst>
      <p:ext uri="{BB962C8B-B14F-4D97-AF65-F5344CB8AC3E}">
        <p14:creationId xmlns:p14="http://schemas.microsoft.com/office/powerpoint/2010/main" val="1068871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 point sw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5"/>
          <p:cNvSpPr>
            <a:spLocks noChangeShapeType="1"/>
          </p:cNvSpPr>
          <p:nvPr/>
        </p:nvSpPr>
        <p:spPr bwMode="auto">
          <a:xfrm>
            <a:off x="2057400" y="1066800"/>
            <a:ext cx="0" cy="4648200"/>
          </a:xfrm>
          <a:prstGeom prst="line">
            <a:avLst/>
          </a:prstGeom>
          <a:noFill/>
          <a:ln w="9525">
            <a:solidFill>
              <a:srgbClr val="2861E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076" name="Picture 6" descr="GetIntoIt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74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2438400" y="990600"/>
            <a:ext cx="6019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dirty="0"/>
          </a:p>
        </p:txBody>
      </p:sp>
      <p:sp>
        <p:nvSpPr>
          <p:cNvPr id="3079" name="Rectangle 14"/>
          <p:cNvSpPr>
            <a:spLocks noChangeArrowheads="1"/>
          </p:cNvSpPr>
          <p:nvPr/>
        </p:nvSpPr>
        <p:spPr bwMode="auto">
          <a:xfrm>
            <a:off x="7104063" y="84296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dirty="0"/>
          </a:p>
        </p:txBody>
      </p:sp>
      <p:sp>
        <p:nvSpPr>
          <p:cNvPr id="3081" name="Rectangle 18"/>
          <p:cNvSpPr>
            <a:spLocks noChangeArrowheads="1"/>
          </p:cNvSpPr>
          <p:nvPr/>
        </p:nvSpPr>
        <p:spPr bwMode="auto">
          <a:xfrm>
            <a:off x="2187191" y="609600"/>
            <a:ext cx="64770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b="1" dirty="0" smtClean="0">
                <a:solidFill>
                  <a:srgbClr val="FF0000"/>
                </a:solidFill>
              </a:rPr>
              <a:t>Which Ponds To Retrofit?</a:t>
            </a:r>
            <a:endParaRPr lang="en-US" dirty="0"/>
          </a:p>
        </p:txBody>
      </p:sp>
      <p:sp>
        <p:nvSpPr>
          <p:cNvPr id="3082" name="Text Box 40"/>
          <p:cNvSpPr txBox="1">
            <a:spLocks noChangeArrowheads="1"/>
          </p:cNvSpPr>
          <p:nvPr/>
        </p:nvSpPr>
        <p:spPr bwMode="auto">
          <a:xfrm>
            <a:off x="2254180" y="1371600"/>
            <a:ext cx="6585020" cy="452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80" charset="-128"/>
              </a:defRPr>
            </a:lvl9pPr>
          </a:lstStyle>
          <a:p>
            <a:pPr algn="l">
              <a:spcBef>
                <a:spcPct val="50000"/>
              </a:spcBef>
            </a:pPr>
            <a:r>
              <a:rPr lang="en-US" sz="1800" b="1" dirty="0"/>
              <a:t>Inventory SWM </a:t>
            </a:r>
            <a:r>
              <a:rPr lang="en-US" sz="1800" b="1" dirty="0" smtClean="0"/>
              <a:t>facilities for good opportunities – facilities that you needed to work on anyway.</a:t>
            </a:r>
          </a:p>
          <a:p>
            <a:pPr marL="1028700" lvl="1" algn="l">
              <a:spcBef>
                <a:spcPct val="50000"/>
              </a:spcBef>
              <a:buFont typeface="Arial" pitchFamily="34" charset="0"/>
              <a:buChar char="•"/>
            </a:pPr>
            <a:r>
              <a:rPr lang="en-US" sz="1800" b="1" dirty="0" smtClean="0"/>
              <a:t>Dry ponds with good access and big drainage areas</a:t>
            </a:r>
          </a:p>
          <a:p>
            <a:pPr marL="1028700" lvl="1" algn="l">
              <a:spcBef>
                <a:spcPct val="50000"/>
              </a:spcBef>
              <a:buFont typeface="Arial" pitchFamily="34" charset="0"/>
              <a:buChar char="•"/>
            </a:pPr>
            <a:r>
              <a:rPr lang="en-US" sz="1800" b="1" dirty="0" smtClean="0"/>
              <a:t>Wet ponds that can have more of basin volume assigned to water quality storage</a:t>
            </a:r>
          </a:p>
          <a:p>
            <a:pPr marL="1028700" lvl="1" algn="l">
              <a:spcBef>
                <a:spcPct val="50000"/>
              </a:spcBef>
              <a:buFont typeface="Arial" pitchFamily="34" charset="0"/>
              <a:buChar char="•"/>
            </a:pPr>
            <a:r>
              <a:rPr lang="en-US" sz="1800" b="1" dirty="0" smtClean="0"/>
              <a:t>Ponds with high maintenance demands – add forebay separators, modify trash racks or risers</a:t>
            </a:r>
          </a:p>
          <a:p>
            <a:pPr marL="1028700" lvl="1" algn="l">
              <a:spcBef>
                <a:spcPct val="50000"/>
              </a:spcBef>
              <a:buFont typeface="Arial" pitchFamily="34" charset="0"/>
              <a:buChar char="•"/>
            </a:pPr>
            <a:r>
              <a:rPr lang="en-US" sz="1800" b="1" dirty="0" smtClean="0"/>
              <a:t>Ponds with safety issues or deteriorated structures</a:t>
            </a:r>
          </a:p>
          <a:p>
            <a:pPr marL="1028700" lvl="1" algn="l">
              <a:spcBef>
                <a:spcPct val="50000"/>
              </a:spcBef>
              <a:buFont typeface="Arial" pitchFamily="34" charset="0"/>
              <a:buChar char="•"/>
            </a:pPr>
            <a:r>
              <a:rPr lang="en-US" sz="1800" b="1" dirty="0" smtClean="0"/>
              <a:t>Ponds that need dredging to restore basin storage volume</a:t>
            </a:r>
          </a:p>
          <a:p>
            <a:pPr marL="3175" algn="l">
              <a:spcBef>
                <a:spcPct val="50000"/>
              </a:spcBef>
            </a:pPr>
            <a:r>
              <a:rPr lang="en-US" sz="1800" b="1" dirty="0" smtClean="0"/>
              <a:t>Which ponds to stay away from?</a:t>
            </a:r>
          </a:p>
        </p:txBody>
      </p:sp>
      <p:sp>
        <p:nvSpPr>
          <p:cNvPr id="2" name="Slide Number Placeholder 1"/>
          <p:cNvSpPr>
            <a:spLocks noGrp="1"/>
          </p:cNvSpPr>
          <p:nvPr>
            <p:ph type="sldNum" sz="quarter" idx="12"/>
          </p:nvPr>
        </p:nvSpPr>
        <p:spPr/>
        <p:txBody>
          <a:bodyPr/>
          <a:lstStyle/>
          <a:p>
            <a:pPr>
              <a:defRPr/>
            </a:pPr>
            <a:fld id="{BB80FB91-964C-4818-B1D4-6CE19EC87FC2}" type="slidenum">
              <a:rPr lang="en-US" smtClean="0"/>
              <a:pPr>
                <a:defRPr/>
              </a:pPr>
              <a:t>5</a:t>
            </a:fld>
            <a:endParaRPr lang="en-US" dirty="0"/>
          </a:p>
        </p:txBody>
      </p:sp>
      <p:pic>
        <p:nvPicPr>
          <p:cNvPr id="1028" name="Picture 4" descr="C:\Users\LSoukup.ROCK\AppData\Local\Microsoft\Windows\Temporary Internet Files\Content.IE5\GGMG9P3R\dollar-sign-1398202736ljp[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587" y="1219200"/>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Soukup.ROCK\AppData\Local\Microsoft\Windows\Temporary Internet Files\Content.IE5\B2SN6GHY\grad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595" y="4511206"/>
            <a:ext cx="1774605" cy="11858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Soukup.ROCK\AppData\Local\Microsoft\Windows\Temporary Internet Files\Content.IE5\ALWVX4VG\1617200039_fb31c2e16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266" y="2743200"/>
            <a:ext cx="1603191" cy="160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305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 point sw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5"/>
          <p:cNvSpPr>
            <a:spLocks noChangeShapeType="1"/>
          </p:cNvSpPr>
          <p:nvPr/>
        </p:nvSpPr>
        <p:spPr bwMode="auto">
          <a:xfrm>
            <a:off x="2057400" y="1066800"/>
            <a:ext cx="0" cy="4648200"/>
          </a:xfrm>
          <a:prstGeom prst="line">
            <a:avLst/>
          </a:prstGeom>
          <a:noFill/>
          <a:ln w="9525">
            <a:solidFill>
              <a:srgbClr val="2861E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076" name="Picture 6" descr="GetIntoIt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74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2438400" y="1066800"/>
            <a:ext cx="6019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dirty="0"/>
          </a:p>
        </p:txBody>
      </p:sp>
      <p:sp>
        <p:nvSpPr>
          <p:cNvPr id="3079" name="Rectangle 14"/>
          <p:cNvSpPr>
            <a:spLocks noChangeArrowheads="1"/>
          </p:cNvSpPr>
          <p:nvPr/>
        </p:nvSpPr>
        <p:spPr bwMode="auto">
          <a:xfrm>
            <a:off x="7104063" y="84296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dirty="0"/>
          </a:p>
        </p:txBody>
      </p:sp>
      <p:sp>
        <p:nvSpPr>
          <p:cNvPr id="3081" name="Rectangle 18"/>
          <p:cNvSpPr>
            <a:spLocks noChangeArrowheads="1"/>
          </p:cNvSpPr>
          <p:nvPr/>
        </p:nvSpPr>
        <p:spPr bwMode="auto">
          <a:xfrm>
            <a:off x="2209800" y="457200"/>
            <a:ext cx="6477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b="1" dirty="0" smtClean="0">
                <a:solidFill>
                  <a:srgbClr val="FF0000"/>
                </a:solidFill>
              </a:rPr>
              <a:t>Rethinking Your SWM Facility</a:t>
            </a:r>
            <a:endParaRPr lang="en-US" dirty="0">
              <a:solidFill>
                <a:srgbClr val="FF0000"/>
              </a:solidFill>
            </a:endParaRPr>
          </a:p>
        </p:txBody>
      </p:sp>
      <p:sp>
        <p:nvSpPr>
          <p:cNvPr id="2" name="Slide Number Placeholder 1"/>
          <p:cNvSpPr>
            <a:spLocks noGrp="1"/>
          </p:cNvSpPr>
          <p:nvPr>
            <p:ph type="sldNum" sz="quarter" idx="12"/>
          </p:nvPr>
        </p:nvSpPr>
        <p:spPr/>
        <p:txBody>
          <a:bodyPr/>
          <a:lstStyle/>
          <a:p>
            <a:pPr>
              <a:defRPr/>
            </a:pPr>
            <a:fld id="{BB80FB91-964C-4818-B1D4-6CE19EC87FC2}" type="slidenum">
              <a:rPr lang="en-US" smtClean="0"/>
              <a:pPr>
                <a:defRPr/>
              </a:pPr>
              <a:t>6</a:t>
            </a:fld>
            <a:endParaRPr lang="en-US" dirty="0"/>
          </a:p>
        </p:txBody>
      </p:sp>
      <p:sp>
        <p:nvSpPr>
          <p:cNvPr id="9" name="Text Box 40"/>
          <p:cNvSpPr txBox="1">
            <a:spLocks noChangeArrowheads="1"/>
          </p:cNvSpPr>
          <p:nvPr/>
        </p:nvSpPr>
        <p:spPr bwMode="auto">
          <a:xfrm>
            <a:off x="2240782" y="1066800"/>
            <a:ext cx="6446017" cy="493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80" charset="-128"/>
              </a:defRPr>
            </a:lvl9pPr>
          </a:lstStyle>
          <a:p>
            <a:pPr marL="401638" indent="-401638" algn="l">
              <a:spcBef>
                <a:spcPct val="50000"/>
              </a:spcBef>
              <a:buFont typeface="Arial" pitchFamily="34" charset="0"/>
              <a:buChar char="•"/>
            </a:pPr>
            <a:r>
              <a:rPr lang="en-US" sz="1800" b="1" dirty="0" smtClean="0"/>
              <a:t>Improve Wet Pool Storage for Functionality</a:t>
            </a:r>
          </a:p>
          <a:p>
            <a:pPr marL="1144588" lvl="1" indent="-401638" algn="l">
              <a:spcBef>
                <a:spcPct val="50000"/>
              </a:spcBef>
              <a:buFont typeface="Arial" pitchFamily="34" charset="0"/>
              <a:buChar char="•"/>
            </a:pPr>
            <a:r>
              <a:rPr lang="en-US" sz="1800" b="1" dirty="0" smtClean="0"/>
              <a:t>Shallow marsh areas fill up in 3-7 years</a:t>
            </a:r>
          </a:p>
          <a:p>
            <a:pPr marL="1144588" lvl="1" indent="-401638" algn="l">
              <a:spcBef>
                <a:spcPct val="50000"/>
              </a:spcBef>
              <a:buFont typeface="Arial" pitchFamily="34" charset="0"/>
              <a:buChar char="•"/>
            </a:pPr>
            <a:r>
              <a:rPr lang="en-US" sz="1800" b="1" dirty="0" smtClean="0"/>
              <a:t>Deepen main wet pool areas</a:t>
            </a:r>
          </a:p>
          <a:p>
            <a:pPr marL="1144588" lvl="1" indent="-401638" algn="l">
              <a:spcBef>
                <a:spcPct val="50000"/>
              </a:spcBef>
              <a:buFont typeface="Arial" pitchFamily="34" charset="0"/>
              <a:buChar char="•"/>
            </a:pPr>
            <a:r>
              <a:rPr lang="en-US" sz="1800" b="1" dirty="0" smtClean="0"/>
              <a:t>Retain shallow wetland fringe around shoreline</a:t>
            </a:r>
          </a:p>
          <a:p>
            <a:pPr marL="401638" indent="-401638" algn="l">
              <a:spcBef>
                <a:spcPct val="50000"/>
              </a:spcBef>
              <a:buFont typeface="Arial" pitchFamily="34" charset="0"/>
              <a:buChar char="•"/>
            </a:pPr>
            <a:r>
              <a:rPr lang="en-US" sz="1800" b="1" dirty="0" smtClean="0"/>
              <a:t>Replace/enhance worn or high-maintenance structures </a:t>
            </a:r>
          </a:p>
          <a:p>
            <a:pPr marL="1144588" lvl="1" indent="-401638" algn="l">
              <a:spcBef>
                <a:spcPct val="50000"/>
              </a:spcBef>
              <a:buFont typeface="Arial" pitchFamily="34" charset="0"/>
              <a:buChar char="•"/>
            </a:pPr>
            <a:r>
              <a:rPr lang="en-US" sz="1800" b="1" dirty="0" smtClean="0"/>
              <a:t>Eliminate clogging potential</a:t>
            </a:r>
          </a:p>
          <a:p>
            <a:pPr marL="1144588" lvl="1" indent="-401638" algn="l">
              <a:spcBef>
                <a:spcPct val="50000"/>
              </a:spcBef>
              <a:buFont typeface="Arial" pitchFamily="34" charset="0"/>
              <a:buChar char="•"/>
            </a:pPr>
            <a:r>
              <a:rPr lang="en-US" sz="1800" b="1" dirty="0" smtClean="0"/>
              <a:t>Slip-line CMP pipes</a:t>
            </a:r>
          </a:p>
          <a:p>
            <a:pPr marL="401638" indent="-401638" algn="l">
              <a:spcBef>
                <a:spcPct val="50000"/>
              </a:spcBef>
              <a:buFont typeface="Arial" pitchFamily="34" charset="0"/>
              <a:buChar char="•"/>
            </a:pPr>
            <a:r>
              <a:rPr lang="en-US" sz="1800" b="1" dirty="0" smtClean="0"/>
              <a:t>Plan for Future Maintenance &amp; Retrofitting</a:t>
            </a:r>
          </a:p>
          <a:p>
            <a:pPr marL="1144588" lvl="1" indent="-401638" algn="l">
              <a:spcBef>
                <a:spcPct val="50000"/>
              </a:spcBef>
              <a:buFont typeface="Arial" pitchFamily="34" charset="0"/>
              <a:buChar char="•"/>
            </a:pPr>
            <a:r>
              <a:rPr lang="en-US" sz="1800" b="1" dirty="0" smtClean="0"/>
              <a:t>How will you handle ESC and diversion next time?</a:t>
            </a:r>
          </a:p>
          <a:p>
            <a:pPr marL="1144588" lvl="1" indent="-401638" algn="l">
              <a:spcBef>
                <a:spcPct val="50000"/>
              </a:spcBef>
              <a:buFont typeface="Arial" pitchFamily="34" charset="0"/>
              <a:buChar char="•"/>
            </a:pPr>
            <a:r>
              <a:rPr lang="en-US" sz="1800" b="1" dirty="0"/>
              <a:t>Improve access into </a:t>
            </a:r>
            <a:r>
              <a:rPr lang="en-US" sz="1800" b="1" dirty="0" smtClean="0"/>
              <a:t>pond</a:t>
            </a:r>
          </a:p>
        </p:txBody>
      </p:sp>
    </p:spTree>
    <p:extLst>
      <p:ext uri="{BB962C8B-B14F-4D97-AF65-F5344CB8AC3E}">
        <p14:creationId xmlns:p14="http://schemas.microsoft.com/office/powerpoint/2010/main" val="975279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DAE7466-317C-4ADB-A348-45A5E6A75F0B}" type="slidenum">
              <a:rPr lang="en-US" smtClean="0"/>
              <a:pPr>
                <a:defRPr/>
              </a:pPr>
              <a:t>7</a:t>
            </a:fld>
            <a:endParaRPr lang="en-US" dirty="0"/>
          </a:p>
        </p:txBody>
      </p:sp>
      <p:grpSp>
        <p:nvGrpSpPr>
          <p:cNvPr id="21" name="Group 20"/>
          <p:cNvGrpSpPr/>
          <p:nvPr/>
        </p:nvGrpSpPr>
        <p:grpSpPr>
          <a:xfrm>
            <a:off x="657225" y="457200"/>
            <a:ext cx="7772400" cy="5943600"/>
            <a:chOff x="657225" y="914400"/>
            <a:chExt cx="7772400" cy="59436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14400"/>
              <a:ext cx="7715250" cy="5943600"/>
            </a:xfrm>
            <a:prstGeom prst="rect">
              <a:avLst/>
            </a:prstGeom>
          </p:spPr>
        </p:pic>
        <p:sp useBgFill="1">
          <p:nvSpPr>
            <p:cNvPr id="6" name="Title 1"/>
            <p:cNvSpPr txBox="1">
              <a:spLocks/>
            </p:cNvSpPr>
            <p:nvPr/>
          </p:nvSpPr>
          <p:spPr bwMode="auto">
            <a:xfrm>
              <a:off x="657225" y="914400"/>
              <a:ext cx="7772400" cy="60960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0" charset="-128"/>
                </a:defRPr>
              </a:lvl2pPr>
              <a:lvl3pPr algn="ctr" rtl="0" eaLnBrk="1" fontAlgn="base" hangingPunct="1">
                <a:spcBef>
                  <a:spcPct val="0"/>
                </a:spcBef>
                <a:spcAft>
                  <a:spcPct val="0"/>
                </a:spcAft>
                <a:defRPr sz="4400">
                  <a:solidFill>
                    <a:schemeClr val="tx2"/>
                  </a:solidFill>
                  <a:latin typeface="Arial" charset="0"/>
                  <a:ea typeface="ＭＳ Ｐゴシック" pitchFamily="-80" charset="-128"/>
                </a:defRPr>
              </a:lvl3pPr>
              <a:lvl4pPr algn="ctr" rtl="0" eaLnBrk="1" fontAlgn="base" hangingPunct="1">
                <a:spcBef>
                  <a:spcPct val="0"/>
                </a:spcBef>
                <a:spcAft>
                  <a:spcPct val="0"/>
                </a:spcAft>
                <a:defRPr sz="4400">
                  <a:solidFill>
                    <a:schemeClr val="tx2"/>
                  </a:solidFill>
                  <a:latin typeface="Arial" charset="0"/>
                  <a:ea typeface="ＭＳ Ｐゴシック" pitchFamily="-80" charset="-128"/>
                </a:defRPr>
              </a:lvl4pPr>
              <a:lvl5pPr algn="ctr" rtl="0" eaLnBrk="1" fontAlgn="base" hangingPunct="1">
                <a:spcBef>
                  <a:spcPct val="0"/>
                </a:spcBef>
                <a:spcAft>
                  <a:spcPct val="0"/>
                </a:spcAft>
                <a:defRPr sz="4400">
                  <a:solidFill>
                    <a:schemeClr val="tx2"/>
                  </a:solidFill>
                  <a:latin typeface="Arial" charset="0"/>
                  <a:ea typeface="ＭＳ Ｐゴシック" pitchFamily="-80"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a:lstStyle>
            <a:p>
              <a:r>
                <a:rPr lang="en-US" sz="2400" b="1" kern="0" dirty="0" smtClean="0">
                  <a:solidFill>
                    <a:srgbClr val="FF0000"/>
                  </a:solidFill>
                </a:rPr>
                <a:t>Watkins Pond Sediment Retention - 2004</a:t>
              </a:r>
              <a:endParaRPr lang="en-US" sz="2400" b="1" kern="0" dirty="0">
                <a:solidFill>
                  <a:srgbClr val="FF0000"/>
                </a:solidFill>
              </a:endParaRPr>
            </a:p>
          </p:txBody>
        </p:sp>
      </p:grpSp>
      <p:grpSp>
        <p:nvGrpSpPr>
          <p:cNvPr id="17" name="Group 16"/>
          <p:cNvGrpSpPr/>
          <p:nvPr/>
        </p:nvGrpSpPr>
        <p:grpSpPr>
          <a:xfrm>
            <a:off x="685800" y="431800"/>
            <a:ext cx="7772400" cy="5943600"/>
            <a:chOff x="152400" y="1752600"/>
            <a:chExt cx="7772400" cy="594360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752600"/>
              <a:ext cx="7715250" cy="5943600"/>
            </a:xfrm>
            <a:prstGeom prst="rect">
              <a:avLst/>
            </a:prstGeom>
          </p:spPr>
        </p:pic>
        <p:sp useBgFill="1">
          <p:nvSpPr>
            <p:cNvPr id="9" name="Title 1"/>
            <p:cNvSpPr txBox="1">
              <a:spLocks/>
            </p:cNvSpPr>
            <p:nvPr/>
          </p:nvSpPr>
          <p:spPr bwMode="auto">
            <a:xfrm>
              <a:off x="152400" y="1752600"/>
              <a:ext cx="7772400" cy="60960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0" charset="-128"/>
                </a:defRPr>
              </a:lvl2pPr>
              <a:lvl3pPr algn="ctr" rtl="0" eaLnBrk="1" fontAlgn="base" hangingPunct="1">
                <a:spcBef>
                  <a:spcPct val="0"/>
                </a:spcBef>
                <a:spcAft>
                  <a:spcPct val="0"/>
                </a:spcAft>
                <a:defRPr sz="4400">
                  <a:solidFill>
                    <a:schemeClr val="tx2"/>
                  </a:solidFill>
                  <a:latin typeface="Arial" charset="0"/>
                  <a:ea typeface="ＭＳ Ｐゴシック" pitchFamily="-80" charset="-128"/>
                </a:defRPr>
              </a:lvl3pPr>
              <a:lvl4pPr algn="ctr" rtl="0" eaLnBrk="1" fontAlgn="base" hangingPunct="1">
                <a:spcBef>
                  <a:spcPct val="0"/>
                </a:spcBef>
                <a:spcAft>
                  <a:spcPct val="0"/>
                </a:spcAft>
                <a:defRPr sz="4400">
                  <a:solidFill>
                    <a:schemeClr val="tx2"/>
                  </a:solidFill>
                  <a:latin typeface="Arial" charset="0"/>
                  <a:ea typeface="ＭＳ Ｐゴシック" pitchFamily="-80" charset="-128"/>
                </a:defRPr>
              </a:lvl4pPr>
              <a:lvl5pPr algn="ctr" rtl="0" eaLnBrk="1" fontAlgn="base" hangingPunct="1">
                <a:spcBef>
                  <a:spcPct val="0"/>
                </a:spcBef>
                <a:spcAft>
                  <a:spcPct val="0"/>
                </a:spcAft>
                <a:defRPr sz="4400">
                  <a:solidFill>
                    <a:schemeClr val="tx2"/>
                  </a:solidFill>
                  <a:latin typeface="Arial" charset="0"/>
                  <a:ea typeface="ＭＳ Ｐゴシック" pitchFamily="-80"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a:lstStyle>
            <a:p>
              <a:r>
                <a:rPr lang="en-US" sz="2400" b="1" kern="0" dirty="0" smtClean="0">
                  <a:solidFill>
                    <a:srgbClr val="FF0000"/>
                  </a:solidFill>
                </a:rPr>
                <a:t>Watkins Pond Sediment Retention - 2008</a:t>
              </a:r>
              <a:endParaRPr lang="en-US" sz="2400" b="1" kern="0" dirty="0">
                <a:solidFill>
                  <a:srgbClr val="FF0000"/>
                </a:solidFill>
              </a:endParaRPr>
            </a:p>
          </p:txBody>
        </p:sp>
      </p:grpSp>
      <p:grpSp>
        <p:nvGrpSpPr>
          <p:cNvPr id="24" name="Group 23"/>
          <p:cNvGrpSpPr/>
          <p:nvPr/>
        </p:nvGrpSpPr>
        <p:grpSpPr>
          <a:xfrm>
            <a:off x="628650" y="457200"/>
            <a:ext cx="7772400" cy="5943600"/>
            <a:chOff x="152400" y="-228600"/>
            <a:chExt cx="7772400" cy="5943600"/>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50" y="-228600"/>
              <a:ext cx="7715250" cy="5943600"/>
            </a:xfrm>
            <a:prstGeom prst="rect">
              <a:avLst/>
            </a:prstGeom>
          </p:spPr>
        </p:pic>
        <p:sp useBgFill="1">
          <p:nvSpPr>
            <p:cNvPr id="11" name="Title 1"/>
            <p:cNvSpPr txBox="1">
              <a:spLocks/>
            </p:cNvSpPr>
            <p:nvPr/>
          </p:nvSpPr>
          <p:spPr bwMode="auto">
            <a:xfrm>
              <a:off x="152400" y="-228600"/>
              <a:ext cx="7772400" cy="60960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0" charset="-128"/>
                </a:defRPr>
              </a:lvl2pPr>
              <a:lvl3pPr algn="ctr" rtl="0" eaLnBrk="1" fontAlgn="base" hangingPunct="1">
                <a:spcBef>
                  <a:spcPct val="0"/>
                </a:spcBef>
                <a:spcAft>
                  <a:spcPct val="0"/>
                </a:spcAft>
                <a:defRPr sz="4400">
                  <a:solidFill>
                    <a:schemeClr val="tx2"/>
                  </a:solidFill>
                  <a:latin typeface="Arial" charset="0"/>
                  <a:ea typeface="ＭＳ Ｐゴシック" pitchFamily="-80" charset="-128"/>
                </a:defRPr>
              </a:lvl3pPr>
              <a:lvl4pPr algn="ctr" rtl="0" eaLnBrk="1" fontAlgn="base" hangingPunct="1">
                <a:spcBef>
                  <a:spcPct val="0"/>
                </a:spcBef>
                <a:spcAft>
                  <a:spcPct val="0"/>
                </a:spcAft>
                <a:defRPr sz="4400">
                  <a:solidFill>
                    <a:schemeClr val="tx2"/>
                  </a:solidFill>
                  <a:latin typeface="Arial" charset="0"/>
                  <a:ea typeface="ＭＳ Ｐゴシック" pitchFamily="-80" charset="-128"/>
                </a:defRPr>
              </a:lvl4pPr>
              <a:lvl5pPr algn="ctr" rtl="0" eaLnBrk="1" fontAlgn="base" hangingPunct="1">
                <a:spcBef>
                  <a:spcPct val="0"/>
                </a:spcBef>
                <a:spcAft>
                  <a:spcPct val="0"/>
                </a:spcAft>
                <a:defRPr sz="4400">
                  <a:solidFill>
                    <a:schemeClr val="tx2"/>
                  </a:solidFill>
                  <a:latin typeface="Arial" charset="0"/>
                  <a:ea typeface="ＭＳ Ｐゴシック" pitchFamily="-80"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a:lstStyle>
            <a:p>
              <a:r>
                <a:rPr lang="en-US" sz="2400" b="1" kern="0" dirty="0" smtClean="0">
                  <a:solidFill>
                    <a:srgbClr val="FF0000"/>
                  </a:solidFill>
                </a:rPr>
                <a:t>Watkins Pond Sediment Retention - 2011</a:t>
              </a:r>
              <a:endParaRPr lang="en-US" sz="2400" b="1" kern="0" dirty="0">
                <a:solidFill>
                  <a:srgbClr val="FF0000"/>
                </a:solidFill>
              </a:endParaRPr>
            </a:p>
          </p:txBody>
        </p:sp>
      </p:grpSp>
      <p:grpSp>
        <p:nvGrpSpPr>
          <p:cNvPr id="4" name="Group 3"/>
          <p:cNvGrpSpPr/>
          <p:nvPr/>
        </p:nvGrpSpPr>
        <p:grpSpPr>
          <a:xfrm>
            <a:off x="628650" y="457200"/>
            <a:ext cx="7772400" cy="5943600"/>
            <a:chOff x="2486025" y="3657600"/>
            <a:chExt cx="7772400" cy="5943600"/>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3657600"/>
              <a:ext cx="7715250" cy="5943600"/>
            </a:xfrm>
            <a:prstGeom prst="rect">
              <a:avLst/>
            </a:prstGeom>
          </p:spPr>
        </p:pic>
        <p:sp useBgFill="1">
          <p:nvSpPr>
            <p:cNvPr id="13" name="Title 1"/>
            <p:cNvSpPr txBox="1">
              <a:spLocks/>
            </p:cNvSpPr>
            <p:nvPr/>
          </p:nvSpPr>
          <p:spPr bwMode="auto">
            <a:xfrm>
              <a:off x="2486025" y="3657895"/>
              <a:ext cx="7772400" cy="60960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0" charset="-128"/>
                </a:defRPr>
              </a:lvl2pPr>
              <a:lvl3pPr algn="ctr" rtl="0" eaLnBrk="1" fontAlgn="base" hangingPunct="1">
                <a:spcBef>
                  <a:spcPct val="0"/>
                </a:spcBef>
                <a:spcAft>
                  <a:spcPct val="0"/>
                </a:spcAft>
                <a:defRPr sz="4400">
                  <a:solidFill>
                    <a:schemeClr val="tx2"/>
                  </a:solidFill>
                  <a:latin typeface="Arial" charset="0"/>
                  <a:ea typeface="ＭＳ Ｐゴシック" pitchFamily="-80" charset="-128"/>
                </a:defRPr>
              </a:lvl3pPr>
              <a:lvl4pPr algn="ctr" rtl="0" eaLnBrk="1" fontAlgn="base" hangingPunct="1">
                <a:spcBef>
                  <a:spcPct val="0"/>
                </a:spcBef>
                <a:spcAft>
                  <a:spcPct val="0"/>
                </a:spcAft>
                <a:defRPr sz="4400">
                  <a:solidFill>
                    <a:schemeClr val="tx2"/>
                  </a:solidFill>
                  <a:latin typeface="Arial" charset="0"/>
                  <a:ea typeface="ＭＳ Ｐゴシック" pitchFamily="-80" charset="-128"/>
                </a:defRPr>
              </a:lvl4pPr>
              <a:lvl5pPr algn="ctr" rtl="0" eaLnBrk="1" fontAlgn="base" hangingPunct="1">
                <a:spcBef>
                  <a:spcPct val="0"/>
                </a:spcBef>
                <a:spcAft>
                  <a:spcPct val="0"/>
                </a:spcAft>
                <a:defRPr sz="4400">
                  <a:solidFill>
                    <a:schemeClr val="tx2"/>
                  </a:solidFill>
                  <a:latin typeface="Arial" charset="0"/>
                  <a:ea typeface="ＭＳ Ｐゴシック" pitchFamily="-80"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a:lstStyle>
            <a:p>
              <a:r>
                <a:rPr lang="en-US" sz="2400" b="1" kern="0" dirty="0" smtClean="0">
                  <a:solidFill>
                    <a:srgbClr val="FF0000"/>
                  </a:solidFill>
                </a:rPr>
                <a:t>Watkins Pond Sediment Retention - 2012</a:t>
              </a:r>
              <a:endParaRPr lang="en-US" sz="2400" b="1" kern="0" dirty="0">
                <a:solidFill>
                  <a:srgbClr val="FF0000"/>
                </a:solidFill>
              </a:endParaRPr>
            </a:p>
          </p:txBody>
        </p:sp>
      </p:grpSp>
      <p:grpSp>
        <p:nvGrpSpPr>
          <p:cNvPr id="16" name="Group 15"/>
          <p:cNvGrpSpPr/>
          <p:nvPr/>
        </p:nvGrpSpPr>
        <p:grpSpPr>
          <a:xfrm>
            <a:off x="685800" y="457495"/>
            <a:ext cx="7772400" cy="5955323"/>
            <a:chOff x="657225" y="445477"/>
            <a:chExt cx="7772400" cy="5955323"/>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375" y="457200"/>
              <a:ext cx="7715250" cy="5943600"/>
            </a:xfrm>
            <a:prstGeom prst="rect">
              <a:avLst/>
            </a:prstGeom>
          </p:spPr>
        </p:pic>
        <p:sp useBgFill="1">
          <p:nvSpPr>
            <p:cNvPr id="15" name="Title 1"/>
            <p:cNvSpPr txBox="1">
              <a:spLocks/>
            </p:cNvSpPr>
            <p:nvPr/>
          </p:nvSpPr>
          <p:spPr bwMode="auto">
            <a:xfrm>
              <a:off x="657225" y="445477"/>
              <a:ext cx="7772400" cy="60960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0" charset="-128"/>
                </a:defRPr>
              </a:lvl2pPr>
              <a:lvl3pPr algn="ctr" rtl="0" eaLnBrk="1" fontAlgn="base" hangingPunct="1">
                <a:spcBef>
                  <a:spcPct val="0"/>
                </a:spcBef>
                <a:spcAft>
                  <a:spcPct val="0"/>
                </a:spcAft>
                <a:defRPr sz="4400">
                  <a:solidFill>
                    <a:schemeClr val="tx2"/>
                  </a:solidFill>
                  <a:latin typeface="Arial" charset="0"/>
                  <a:ea typeface="ＭＳ Ｐゴシック" pitchFamily="-80" charset="-128"/>
                </a:defRPr>
              </a:lvl3pPr>
              <a:lvl4pPr algn="ctr" rtl="0" eaLnBrk="1" fontAlgn="base" hangingPunct="1">
                <a:spcBef>
                  <a:spcPct val="0"/>
                </a:spcBef>
                <a:spcAft>
                  <a:spcPct val="0"/>
                </a:spcAft>
                <a:defRPr sz="4400">
                  <a:solidFill>
                    <a:schemeClr val="tx2"/>
                  </a:solidFill>
                  <a:latin typeface="Arial" charset="0"/>
                  <a:ea typeface="ＭＳ Ｐゴシック" pitchFamily="-80" charset="-128"/>
                </a:defRPr>
              </a:lvl4pPr>
              <a:lvl5pPr algn="ctr" rtl="0" eaLnBrk="1" fontAlgn="base" hangingPunct="1">
                <a:spcBef>
                  <a:spcPct val="0"/>
                </a:spcBef>
                <a:spcAft>
                  <a:spcPct val="0"/>
                </a:spcAft>
                <a:defRPr sz="4400">
                  <a:solidFill>
                    <a:schemeClr val="tx2"/>
                  </a:solidFill>
                  <a:latin typeface="Arial" charset="0"/>
                  <a:ea typeface="ＭＳ Ｐゴシック" pitchFamily="-80"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a:lstStyle>
            <a:p>
              <a:r>
                <a:rPr lang="en-US" sz="2400" b="1" kern="0" dirty="0" smtClean="0">
                  <a:solidFill>
                    <a:srgbClr val="FF0000"/>
                  </a:solidFill>
                </a:rPr>
                <a:t>Watkins Pond Sediment Retention - 2014</a:t>
              </a:r>
              <a:endParaRPr lang="en-US" sz="2400" b="1" kern="0" dirty="0">
                <a:solidFill>
                  <a:srgbClr val="FF0000"/>
                </a:solidFill>
              </a:endParaRPr>
            </a:p>
          </p:txBody>
        </p:sp>
      </p:grpSp>
    </p:spTree>
    <p:extLst>
      <p:ext uri="{BB962C8B-B14F-4D97-AF65-F5344CB8AC3E}">
        <p14:creationId xmlns:p14="http://schemas.microsoft.com/office/powerpoint/2010/main" val="31888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 point sw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5"/>
          <p:cNvSpPr>
            <a:spLocks noChangeShapeType="1"/>
          </p:cNvSpPr>
          <p:nvPr/>
        </p:nvSpPr>
        <p:spPr bwMode="auto">
          <a:xfrm>
            <a:off x="2057400" y="1066800"/>
            <a:ext cx="0" cy="4648200"/>
          </a:xfrm>
          <a:prstGeom prst="line">
            <a:avLst/>
          </a:prstGeom>
          <a:noFill/>
          <a:ln w="9525">
            <a:solidFill>
              <a:srgbClr val="2861E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076" name="Picture 6" descr="GetIntoIt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74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2438400" y="1066800"/>
            <a:ext cx="6019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dirty="0"/>
          </a:p>
        </p:txBody>
      </p:sp>
      <p:sp>
        <p:nvSpPr>
          <p:cNvPr id="3079" name="Rectangle 14"/>
          <p:cNvSpPr>
            <a:spLocks noChangeArrowheads="1"/>
          </p:cNvSpPr>
          <p:nvPr/>
        </p:nvSpPr>
        <p:spPr bwMode="auto">
          <a:xfrm>
            <a:off x="7104063" y="84296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dirty="0"/>
          </a:p>
        </p:txBody>
      </p:sp>
      <p:sp>
        <p:nvSpPr>
          <p:cNvPr id="3081" name="Rectangle 18"/>
          <p:cNvSpPr>
            <a:spLocks noChangeArrowheads="1"/>
          </p:cNvSpPr>
          <p:nvPr/>
        </p:nvSpPr>
        <p:spPr bwMode="auto">
          <a:xfrm>
            <a:off x="2286000" y="597694"/>
            <a:ext cx="64770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b="1" dirty="0" smtClean="0">
                <a:solidFill>
                  <a:srgbClr val="FF0000"/>
                </a:solidFill>
              </a:rPr>
              <a:t>Constructability Issues To Think About</a:t>
            </a:r>
            <a:endParaRPr lang="en-US" dirty="0"/>
          </a:p>
        </p:txBody>
      </p:sp>
      <p:sp>
        <p:nvSpPr>
          <p:cNvPr id="2" name="Slide Number Placeholder 1"/>
          <p:cNvSpPr>
            <a:spLocks noGrp="1"/>
          </p:cNvSpPr>
          <p:nvPr>
            <p:ph type="sldNum" sz="quarter" idx="12"/>
          </p:nvPr>
        </p:nvSpPr>
        <p:spPr/>
        <p:txBody>
          <a:bodyPr/>
          <a:lstStyle/>
          <a:p>
            <a:pPr>
              <a:defRPr/>
            </a:pPr>
            <a:fld id="{BB80FB91-964C-4818-B1D4-6CE19EC87FC2}" type="slidenum">
              <a:rPr lang="en-US" smtClean="0"/>
              <a:pPr>
                <a:defRPr/>
              </a:pPr>
              <a:t>8</a:t>
            </a:fld>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9319" y="1143000"/>
            <a:ext cx="6288881" cy="4622217"/>
          </a:xfrm>
          <a:prstGeom prst="rect">
            <a:avLst/>
          </a:prstGeom>
        </p:spPr>
      </p:pic>
      <p:sp>
        <p:nvSpPr>
          <p:cNvPr id="8" name="TextBox 7"/>
          <p:cNvSpPr txBox="1"/>
          <p:nvPr/>
        </p:nvSpPr>
        <p:spPr>
          <a:xfrm>
            <a:off x="381000" y="1371600"/>
            <a:ext cx="1600200" cy="4585871"/>
          </a:xfrm>
          <a:prstGeom prst="rect">
            <a:avLst/>
          </a:prstGeom>
          <a:noFill/>
        </p:spPr>
        <p:txBody>
          <a:bodyPr wrap="square" rtlCol="0">
            <a:spAutoFit/>
          </a:bodyPr>
          <a:lstStyle/>
          <a:p>
            <a:pPr marL="342900" indent="-342900" algn="l">
              <a:spcBef>
                <a:spcPts val="1200"/>
              </a:spcBef>
              <a:buFont typeface="Arial" panose="020B0604020202020204" pitchFamily="34" charset="0"/>
              <a:buChar char="•"/>
            </a:pPr>
            <a:r>
              <a:rPr lang="en-US" sz="1800" dirty="0" smtClean="0"/>
              <a:t>Dredged Sediment </a:t>
            </a:r>
            <a:r>
              <a:rPr lang="en-US" sz="1800" dirty="0"/>
              <a:t>removal</a:t>
            </a:r>
          </a:p>
          <a:p>
            <a:pPr marL="342900" indent="-342900" algn="l">
              <a:spcBef>
                <a:spcPts val="1200"/>
              </a:spcBef>
              <a:buFont typeface="Arial" panose="020B0604020202020204" pitchFamily="34" charset="0"/>
              <a:buChar char="•"/>
            </a:pPr>
            <a:r>
              <a:rPr lang="en-US" sz="1800" dirty="0" smtClean="0"/>
              <a:t>Erosion &amp; Sediment Control </a:t>
            </a:r>
          </a:p>
          <a:p>
            <a:pPr marL="342900" indent="-342900" algn="l">
              <a:spcBef>
                <a:spcPts val="1200"/>
              </a:spcBef>
              <a:buFont typeface="Arial" panose="020B0604020202020204" pitchFamily="34" charset="0"/>
              <a:buChar char="•"/>
            </a:pPr>
            <a:r>
              <a:rPr lang="en-US" sz="1800" dirty="0" smtClean="0"/>
              <a:t>Clean water diversions</a:t>
            </a:r>
          </a:p>
          <a:p>
            <a:pPr marL="342900" indent="-342900" algn="l">
              <a:spcBef>
                <a:spcPts val="1200"/>
              </a:spcBef>
              <a:buFont typeface="Arial" panose="020B0604020202020204" pitchFamily="34" charset="0"/>
              <a:buChar char="•"/>
            </a:pPr>
            <a:r>
              <a:rPr lang="en-US" sz="1800" dirty="0" smtClean="0"/>
              <a:t>Access paths</a:t>
            </a:r>
          </a:p>
          <a:p>
            <a:pPr marL="342900" indent="-342900" algn="l">
              <a:spcBef>
                <a:spcPts val="1200"/>
              </a:spcBef>
              <a:buFont typeface="Arial" panose="020B0604020202020204" pitchFamily="34" charset="0"/>
              <a:buChar char="•"/>
            </a:pPr>
            <a:r>
              <a:rPr lang="en-US" sz="1800" dirty="0" smtClean="0"/>
              <a:t>Time of Year and Weather </a:t>
            </a:r>
            <a:endParaRPr lang="en-US" sz="1800" dirty="0"/>
          </a:p>
        </p:txBody>
      </p:sp>
    </p:spTree>
    <p:extLst>
      <p:ext uri="{BB962C8B-B14F-4D97-AF65-F5344CB8AC3E}">
        <p14:creationId xmlns:p14="http://schemas.microsoft.com/office/powerpoint/2010/main" val="703375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 point sw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5"/>
          <p:cNvSpPr>
            <a:spLocks noChangeShapeType="1"/>
          </p:cNvSpPr>
          <p:nvPr/>
        </p:nvSpPr>
        <p:spPr bwMode="auto">
          <a:xfrm>
            <a:off x="2057400" y="1066800"/>
            <a:ext cx="0" cy="4648200"/>
          </a:xfrm>
          <a:prstGeom prst="line">
            <a:avLst/>
          </a:prstGeom>
          <a:noFill/>
          <a:ln w="9525">
            <a:solidFill>
              <a:srgbClr val="2861E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076" name="Picture 6" descr="GetIntoIt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74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2438400" y="1066800"/>
            <a:ext cx="6019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dirty="0"/>
          </a:p>
        </p:txBody>
      </p:sp>
      <p:sp>
        <p:nvSpPr>
          <p:cNvPr id="3079" name="Rectangle 14"/>
          <p:cNvSpPr>
            <a:spLocks noChangeArrowheads="1"/>
          </p:cNvSpPr>
          <p:nvPr/>
        </p:nvSpPr>
        <p:spPr bwMode="auto">
          <a:xfrm>
            <a:off x="7104063" y="84296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dirty="0"/>
          </a:p>
        </p:txBody>
      </p:sp>
      <p:sp>
        <p:nvSpPr>
          <p:cNvPr id="3081" name="Rectangle 18"/>
          <p:cNvSpPr>
            <a:spLocks noChangeArrowheads="1"/>
          </p:cNvSpPr>
          <p:nvPr/>
        </p:nvSpPr>
        <p:spPr bwMode="auto">
          <a:xfrm>
            <a:off x="2209800" y="457200"/>
            <a:ext cx="6477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b="1" dirty="0" smtClean="0">
                <a:solidFill>
                  <a:srgbClr val="FF0000"/>
                </a:solidFill>
              </a:rPr>
              <a:t>Improving On Original Designs</a:t>
            </a:r>
            <a:endParaRPr lang="en-US" dirty="0"/>
          </a:p>
        </p:txBody>
      </p:sp>
      <p:sp>
        <p:nvSpPr>
          <p:cNvPr id="2" name="Slide Number Placeholder 1"/>
          <p:cNvSpPr>
            <a:spLocks noGrp="1"/>
          </p:cNvSpPr>
          <p:nvPr>
            <p:ph type="sldNum" sz="quarter" idx="12"/>
          </p:nvPr>
        </p:nvSpPr>
        <p:spPr/>
        <p:txBody>
          <a:bodyPr/>
          <a:lstStyle/>
          <a:p>
            <a:pPr>
              <a:defRPr/>
            </a:pPr>
            <a:fld id="{BB80FB91-964C-4818-B1D4-6CE19EC87FC2}" type="slidenum">
              <a:rPr lang="en-US" smtClean="0"/>
              <a:pPr>
                <a:defRPr/>
              </a:pPr>
              <a:t>9</a:t>
            </a:fld>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8638" y="3588626"/>
            <a:ext cx="3175000" cy="238125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9831" y="1003574"/>
            <a:ext cx="3276600" cy="245745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1917" y="1454033"/>
            <a:ext cx="3170635" cy="4245201"/>
          </a:xfrm>
          <a:prstGeom prst="rect">
            <a:avLst/>
          </a:prstGeom>
        </p:spPr>
      </p:pic>
    </p:spTree>
    <p:extLst>
      <p:ext uri="{BB962C8B-B14F-4D97-AF65-F5344CB8AC3E}">
        <p14:creationId xmlns:p14="http://schemas.microsoft.com/office/powerpoint/2010/main" val="2838799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ityPower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CityPowerPoint</Template>
  <TotalTime>2182</TotalTime>
  <Words>3327</Words>
  <Application>Microsoft Office PowerPoint</Application>
  <PresentationFormat>On-screen Show (4:3)</PresentationFormat>
  <Paragraphs>202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CityPowerPoint</vt:lpstr>
      <vt:lpstr>RETROFITTING EXISTING  SWM PONDS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Rockville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Use of Existing Stormwater Management Facilities in Achieving TMDL Loading Requirements</dc:title>
  <dc:creator>Heather Gewandter</dc:creator>
  <cp:lastModifiedBy>Bruce Jones</cp:lastModifiedBy>
  <cp:revision>101</cp:revision>
  <cp:lastPrinted>2015-04-15T20:29:14Z</cp:lastPrinted>
  <dcterms:created xsi:type="dcterms:W3CDTF">2011-05-17T15:47:27Z</dcterms:created>
  <dcterms:modified xsi:type="dcterms:W3CDTF">2015-04-16T01:24:20Z</dcterms:modified>
</cp:coreProperties>
</file>