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852" r:id="rId5"/>
  </p:sldMasterIdLst>
  <p:notesMasterIdLst>
    <p:notesMasterId r:id="rId10"/>
  </p:notesMasterIdLst>
  <p:sldIdLst>
    <p:sldId id="444" r:id="rId6"/>
    <p:sldId id="442" r:id="rId7"/>
    <p:sldId id="443" r:id="rId8"/>
    <p:sldId id="4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CB30E-E267-46E5-AA21-3C68A6D370B7}" v="5" dt="2021-03-22T14:41:18.402"/>
    <p1510:client id="{950C7DC5-9EBC-4185-BF13-031059B0E6E9}" v="2" dt="2021-03-22T11:24:52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4906" autoAdjust="0"/>
  </p:normalViewPr>
  <p:slideViewPr>
    <p:cSldViewPr snapToGrid="0">
      <p:cViewPr varScale="1">
        <p:scale>
          <a:sx n="97" d="100"/>
          <a:sy n="97" d="100"/>
        </p:scale>
        <p:origin x="11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F611-0BAF-465E-AB6D-44C83E15E598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9FF66-C524-4F03-86DD-5547BA02B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064A4-D26D-47E9-95F9-7AEB8C765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6909A-C5A9-4E7C-BE7D-EB7B80C03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03E50-CB3F-48B1-9FF4-B36040B1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3C6AA-3909-46E1-A3A1-FDDFA6C4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50DA6-7DB3-47A6-8F85-A9F89133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77FC-39FA-4AA6-A366-74FB6F4A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7CE2-9682-4157-BC57-D2340915A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6B2C3-DB0C-44F1-918D-94147FF0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59F9-3548-4C36-8DD9-276ECFE4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03439-55A8-42D5-A2C9-962613DB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46D6-6E65-433E-AC09-8C2F8C88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5B294-F3F1-4C39-B19C-FB7F063F1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8B387-BE6B-482F-B01B-FD57108BC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F108-CD30-40A5-A0E1-99FA8E50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02038-65CD-4308-9CFA-41E7162E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8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0503-59B2-48BC-B486-C968E061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A876-9F87-4F58-9C84-A15E94734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3C7E8-1185-4451-9043-3EB770DEB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BFA8-8DAA-442D-8A34-25420923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3D1B2-A28D-446C-B46C-F699CD20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50D17-80C9-4CA5-8768-369110E2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5297-2ACD-4B0A-9CB9-AAECB8CB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9F37C-0ED9-4EED-95CA-13E217ABA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D4A16-9E80-4E2F-89CB-8BED7CCC6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A8893-18B4-46A3-8676-C3FC137F0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33312-0C98-4E09-955F-BB86ECC9B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C258E-16F2-43B1-8C62-F0CE9C0F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3FB0E1-23F4-49E5-81A3-955C7902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75D807-009C-4EA1-BC73-36FD53EF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7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1E1D-1052-4ED8-8134-237DE2CF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E66650-B6E3-4BF7-B4D3-326DA0A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3ACE0-95CE-46B3-A033-795F6CC4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D0169-25E6-45EA-B124-67503728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81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84D68-3ABB-4820-A534-EEE973C8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44AB2-6563-4A9B-B11C-0155D868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401E-55C0-4F49-AA6C-15DBE109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22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1387-CE28-4D79-987B-F76DA140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08A3-6C56-4C9B-9B85-2D9B7A89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79A44-84B8-46D7-B70C-A38651C1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D46B5-226A-444C-93B2-98B52DDB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8FF33-FBAA-496D-90F6-0B7B1E44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06CA8-4C46-48AD-B995-BC9F4710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4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F1F0-99E7-4544-A8ED-96CFEFF7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C59D3-522B-47DA-89AB-276DB248B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2A088-212D-43FC-A657-DCE15B2B4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25A78-254F-41E7-8AE7-5AD77416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5DC0E-2998-4896-9CC5-298066A4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1657C-C0CA-4BD0-BFCC-7435679B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6FBC-95ED-4CD2-AB23-067D0468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54443-A003-4348-9266-971B2F576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7A9D2-F10E-4086-AEDE-D0454799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B8021-688D-49F9-95AB-48AB531A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7C548-2623-41A6-AF16-908D8C16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0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F7FD6-27B0-41A8-93EE-D6338452B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0582B-8511-438E-B683-09E4E217B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4B4CB-2720-4DEA-9B45-A85DC13A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DDC1B-C2F9-41FD-ADC7-49FCF551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3B71E-4D23-4B2F-A5EB-FE766DE9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5DCC1-13AF-4154-9D84-A4573640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2D555-8ACC-42FC-8534-66D38F4FC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015FC-B09C-4C0D-AD02-AF1125F0E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FDE37-317D-442C-9907-894816BCF89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8303-7AF0-47C4-9204-0CA2FD112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6B3C4-C361-41EC-AB49-6873430CE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81C9-BF30-41DD-91B7-6EFD6A70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58EE06-9B03-4D70-A63C-13660A9C8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A257B-6D54-40C8-8E37-BA113BEB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2EDE9-7E29-473D-8499-DB2B58541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381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80B987-6538-4722-89B6-3E5BC37390EE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598436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ERTC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37092-E8B2-43AB-A211-32820DC8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38568" y="195180"/>
            <a:ext cx="1660205" cy="489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107B3-A8EC-4ABC-9783-B6C4742B6D3F}"/>
              </a:ext>
            </a:extLst>
          </p:cNvPr>
          <p:cNvSpPr txBox="1"/>
          <p:nvPr/>
        </p:nvSpPr>
        <p:spPr>
          <a:xfrm>
            <a:off x="3178237" y="1069937"/>
            <a:ext cx="8694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Employee Retention Tax Credit (ERTC)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Qualification: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2020: Greater than 50% reduction of gross receipts or shut down due to gov’t orders as a result of the pandemic in any quarter of 2020 as compared to the same quarter in 2019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2019:  Greater than 20% reduction of gross receipts in any quarter of 2021 as compared to the same quarter in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Credit based on eligible wages and health insurance premiums during the qualifying quarter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2020:  First $10,000 of wages are eligible for 50% credit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(e.g. qualifying wages of $9,000 would be a $4,500 credit)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2021:  First $10,000 of wages are eligible for 70% credit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(e.g. qualifying wages of $10,000 would be a $7,000 credit)</a:t>
            </a:r>
          </a:p>
        </p:txBody>
      </p:sp>
    </p:spTree>
    <p:extLst>
      <p:ext uri="{BB962C8B-B14F-4D97-AF65-F5344CB8AC3E}">
        <p14:creationId xmlns:p14="http://schemas.microsoft.com/office/powerpoint/2010/main" val="11419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58EE06-9B03-4D70-A63C-13660A9C8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A257B-6D54-40C8-8E37-BA113BEB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2EDE9-7E29-473D-8499-DB2B58541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381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80B987-6538-4722-89B6-3E5BC37390EE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598436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PPP Forgiveness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37092-E8B2-43AB-A211-32820DC8AB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38568" y="195180"/>
            <a:ext cx="1660205" cy="489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107B3-A8EC-4ABC-9783-B6C4742B6D3F}"/>
              </a:ext>
            </a:extLst>
          </p:cNvPr>
          <p:cNvSpPr txBox="1"/>
          <p:nvPr/>
        </p:nvSpPr>
        <p:spPr>
          <a:xfrm>
            <a:off x="3178237" y="1239214"/>
            <a:ext cx="869443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Covered Period (no longer an “Alternative Covered Period”)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anytime between 8  - 24 weeks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Can’t use the same wages for PPP forgiveness, ERTC, and FFRCA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Due date for forgiveness application is the maturity date of the loan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submitted to the SBA prior to the first payment becoming due, that first payment continues to be deferred until the SBA renders its decision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submitted after the first payment is due, continue to make payments and upon forgiveness, receive a refund of principal and interest paid.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AE Firms that provide a FAR OH rate for contract bidding, must treat the forgiveness in accordance with FAR 31.201-5 (Credits Clause).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Potential reduction in OH of the forgiven amount</a:t>
            </a:r>
          </a:p>
        </p:txBody>
      </p:sp>
    </p:spTree>
    <p:extLst>
      <p:ext uri="{BB962C8B-B14F-4D97-AF65-F5344CB8AC3E}">
        <p14:creationId xmlns:p14="http://schemas.microsoft.com/office/powerpoint/2010/main" val="4400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58EE06-9B03-4D70-A63C-13660A9C8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A257B-6D54-40C8-8E37-BA113BEB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2EDE9-7E29-473D-8499-DB2B58541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381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80B987-6538-4722-89B6-3E5BC37390EE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598436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Forgiveness Strategy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5EA7B-DCB9-443F-B408-4555BF33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38568" y="175516"/>
            <a:ext cx="1660205" cy="489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17329-39B8-49AA-A664-942FF47D3171}"/>
              </a:ext>
            </a:extLst>
          </p:cNvPr>
          <p:cNvSpPr txBox="1"/>
          <p:nvPr/>
        </p:nvSpPr>
        <p:spPr>
          <a:xfrm>
            <a:off x="3303639" y="1377717"/>
            <a:ext cx="8635442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Reasons to use entire 24 week covered period: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ERTC – Allows the most flexibility to maximize credits and forgiveness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FAR 31.201-5 (Credits Clause) – requires a refund of billed labor that was “paid for” with PPP funds that were forgiven. This is done either through a refund of billed amounts, but more than likely a reduction in OH.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Consultants can create a strategy to specifically allocate the forgiveness to payroll used during the 24-week period that was not incurred on cost plus contracts where a FAR OH rate was used.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There are potential options if you already submitted your forgiveness application but would still like to take advantage of these strategies</a:t>
            </a:r>
          </a:p>
        </p:txBody>
      </p:sp>
    </p:spTree>
    <p:extLst>
      <p:ext uri="{BB962C8B-B14F-4D97-AF65-F5344CB8AC3E}">
        <p14:creationId xmlns:p14="http://schemas.microsoft.com/office/powerpoint/2010/main" val="36256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6DAC3-039C-4DBC-B0E9-97C418F8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62C9-497C-421D-9E75-E0B18E44F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988" y="2620641"/>
            <a:ext cx="5837750" cy="3023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4"/>
                </a:solidFill>
              </a:rPr>
              <a:t>Steve Snyder, CPA, CCIFP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</a:rPr>
              <a:t>Director, AEC Group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Stambaugh Ness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800.745.8233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ssnyder@stambaughness.com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6B03C8-9BA4-4B7C-B26D-1A3899F35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869" b="7869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F597B-9FE6-4186-BEBB-29EF60F5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43807" y="5361546"/>
            <a:ext cx="1660205" cy="4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374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35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40BAD2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Custom 47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DC0FF"/>
      </a:accent1>
      <a:accent2>
        <a:srgbClr val="FFFF00"/>
      </a:accent2>
      <a:accent3>
        <a:srgbClr val="CE8D3E"/>
      </a:accent3>
      <a:accent4>
        <a:srgbClr val="0DC0FF"/>
      </a:accent4>
      <a:accent5>
        <a:srgbClr val="0DC0FF"/>
      </a:accent5>
      <a:accent6>
        <a:srgbClr val="595959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AE0792CC6E24B9815B6E2DEA7E041" ma:contentTypeVersion="14" ma:contentTypeDescription="Create a new document." ma:contentTypeScope="" ma:versionID="6260a61d6d2c84d411618ad54c7948c9">
  <xsd:schema xmlns:xsd="http://www.w3.org/2001/XMLSchema" xmlns:xs="http://www.w3.org/2001/XMLSchema" xmlns:p="http://schemas.microsoft.com/office/2006/metadata/properties" xmlns:ns2="9359679c-f70f-4235-a9c2-8ccf91ecf281" xmlns:ns3="251861a1-49b8-4711-9709-de9defd6d1ca" targetNamespace="http://schemas.microsoft.com/office/2006/metadata/properties" ma:root="true" ma:fieldsID="0ef83a53e7e796a9ce5be580c5860390" ns2:_="" ns3:_="">
    <xsd:import namespace="9359679c-f70f-4235-a9c2-8ccf91ecf281"/>
    <xsd:import namespace="251861a1-49b8-4711-9709-de9defd6d1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9679c-f70f-4235-a9c2-8ccf91ecf2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861a1-49b8-4711-9709-de9defd6d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CB72E0-FDD9-4E3E-8A1C-D402245E2A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A77E5-125F-4A30-B34D-4519A85523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59679c-f70f-4235-a9c2-8ccf91ecf281"/>
    <ds:schemaRef ds:uri="251861a1-49b8-4711-9709-de9defd6d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EB0BE-B396-47D8-84BE-65937D8B87B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51861a1-49b8-4711-9709-de9defd6d1ca"/>
    <ds:schemaRef ds:uri="9359679c-f70f-4235-a9c2-8ccf91ecf28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415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Wingdings</vt:lpstr>
      <vt:lpstr>Wingdings 2</vt:lpstr>
      <vt:lpstr>Frame</vt:lpstr>
      <vt:lpstr>Office Theme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PPP and FAR</dc:title>
  <dc:creator>Kayleigh N. Engle</dc:creator>
  <cp:lastModifiedBy>Steve L. Snyder, CPA, CCIFP</cp:lastModifiedBy>
  <cp:revision>22</cp:revision>
  <dcterms:created xsi:type="dcterms:W3CDTF">2020-11-18T20:06:23Z</dcterms:created>
  <dcterms:modified xsi:type="dcterms:W3CDTF">2021-03-22T18:26:26Z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0x010100539AE0792CC6E24B9815B6E2DEA7E041</vt:lpwstr>
  </property>
</Properties>
</file>